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5CBB9-4261-48DC-981B-224F74359318}" v="3" dt="2020-07-07T20:11:26.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208"/>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tley Z" userId="2bcacf2bc36a8430" providerId="Windows Live" clId="Web-{3335CBB9-4261-48DC-981B-224F74359318}"/>
    <pc:docChg chg="modSld">
      <pc:chgData name="Motley Z" userId="2bcacf2bc36a8430" providerId="Windows Live" clId="Web-{3335CBB9-4261-48DC-981B-224F74359318}" dt="2020-07-07T20:11:26.844" v="2" actId="1076"/>
      <pc:docMkLst>
        <pc:docMk/>
      </pc:docMkLst>
      <pc:sldChg chg="modSp">
        <pc:chgData name="Motley Z" userId="2bcacf2bc36a8430" providerId="Windows Live" clId="Web-{3335CBB9-4261-48DC-981B-224F74359318}" dt="2020-07-07T20:11:26.844" v="2" actId="1076"/>
        <pc:sldMkLst>
          <pc:docMk/>
          <pc:sldMk cId="0" sldId="256"/>
        </pc:sldMkLst>
        <pc:spChg chg="mod">
          <ac:chgData name="Motley Z" userId="2bcacf2bc36a8430" providerId="Windows Live" clId="Web-{3335CBB9-4261-48DC-981B-224F74359318}" dt="2020-07-07T20:11:09.514" v="0" actId="14100"/>
          <ac:spMkLst>
            <pc:docMk/>
            <pc:sldMk cId="0" sldId="256"/>
            <ac:spMk id="82" creationId="{00000000-0000-0000-0000-000000000000}"/>
          </ac:spMkLst>
        </pc:spChg>
        <pc:picChg chg="mod">
          <ac:chgData name="Motley Z" userId="2bcacf2bc36a8430" providerId="Windows Live" clId="Web-{3335CBB9-4261-48DC-981B-224F74359318}" dt="2020-07-07T20:11:26.844" v="2" actId="1076"/>
          <ac:picMkLst>
            <pc:docMk/>
            <pc:sldMk cId="0" sldId="256"/>
            <ac:picMk id="8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b8f5e89d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8b8f5e89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706f269b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8706f269b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b8f5e89d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8b8f5e89d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706f269b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8706f269b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706f269b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8706f269b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706f269b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8706f269b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b8f5e89d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8b8f5e89d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706f269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8706f269b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07b44e60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807b44e608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8a7e4b92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8a7e4b92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8a7e4b92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88a7e4b9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B43F"/>
              </a:buClr>
              <a:buSzPts val="6600"/>
              <a:buFont typeface="Arial"/>
              <a:buNone/>
              <a:defRPr sz="6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AEABAB"/>
              </a:buClr>
              <a:buSzPts val="2400"/>
              <a:buNone/>
              <a:defRPr sz="2400"/>
            </a:lvl1pPr>
            <a:lvl2pPr lvl="1" algn="ctr">
              <a:lnSpc>
                <a:spcPct val="90000"/>
              </a:lnSpc>
              <a:spcBef>
                <a:spcPts val="500"/>
              </a:spcBef>
              <a:spcAft>
                <a:spcPts val="0"/>
              </a:spcAft>
              <a:buClr>
                <a:srgbClr val="AEABAB"/>
              </a:buClr>
              <a:buSzPts val="2000"/>
              <a:buNone/>
              <a:defRPr sz="2000"/>
            </a:lvl2pPr>
            <a:lvl3pPr lvl="2" algn="ctr">
              <a:lnSpc>
                <a:spcPct val="90000"/>
              </a:lnSpc>
              <a:spcBef>
                <a:spcPts val="500"/>
              </a:spcBef>
              <a:spcAft>
                <a:spcPts val="0"/>
              </a:spcAft>
              <a:buClr>
                <a:srgbClr val="AEABAB"/>
              </a:buClr>
              <a:buSzPts val="1800"/>
              <a:buNone/>
              <a:defRPr sz="1800"/>
            </a:lvl3pPr>
            <a:lvl4pPr lvl="3" algn="ctr">
              <a:lnSpc>
                <a:spcPct val="90000"/>
              </a:lnSpc>
              <a:spcBef>
                <a:spcPts val="500"/>
              </a:spcBef>
              <a:spcAft>
                <a:spcPts val="0"/>
              </a:spcAft>
              <a:buClr>
                <a:srgbClr val="AEABAB"/>
              </a:buClr>
              <a:buSzPts val="1600"/>
              <a:buNone/>
              <a:defRPr sz="1600"/>
            </a:lvl4pPr>
            <a:lvl5pPr lvl="4" algn="ctr">
              <a:lnSpc>
                <a:spcPct val="90000"/>
              </a:lnSpc>
              <a:spcBef>
                <a:spcPts val="500"/>
              </a:spcBef>
              <a:spcAft>
                <a:spcPts val="0"/>
              </a:spcAft>
              <a:buClr>
                <a:srgbClr val="AEABA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16033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B4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2493168" y="-169069"/>
            <a:ext cx="4691063" cy="8001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AEABAB"/>
              </a:buClr>
              <a:buSzPts val="1800"/>
              <a:buChar char="•"/>
              <a:defRPr/>
            </a:lvl1pPr>
            <a:lvl2pPr marL="914400" lvl="1" indent="-342900" algn="l">
              <a:lnSpc>
                <a:spcPct val="90000"/>
              </a:lnSpc>
              <a:spcBef>
                <a:spcPts val="500"/>
              </a:spcBef>
              <a:spcAft>
                <a:spcPts val="0"/>
              </a:spcAft>
              <a:buClr>
                <a:srgbClr val="AEABAB"/>
              </a:buClr>
              <a:buSzPts val="1800"/>
              <a:buChar char="•"/>
              <a:defRPr/>
            </a:lvl2pPr>
            <a:lvl3pPr marL="1371600" lvl="2" indent="-342900" algn="l">
              <a:lnSpc>
                <a:spcPct val="90000"/>
              </a:lnSpc>
              <a:spcBef>
                <a:spcPts val="500"/>
              </a:spcBef>
              <a:spcAft>
                <a:spcPts val="0"/>
              </a:spcAft>
              <a:buClr>
                <a:srgbClr val="AEABAB"/>
              </a:buClr>
              <a:buSzPts val="1800"/>
              <a:buChar char="•"/>
              <a:defRPr/>
            </a:lvl3pPr>
            <a:lvl4pPr marL="1828800" lvl="3" indent="-342900" algn="l">
              <a:lnSpc>
                <a:spcPct val="90000"/>
              </a:lnSpc>
              <a:spcBef>
                <a:spcPts val="500"/>
              </a:spcBef>
              <a:spcAft>
                <a:spcPts val="0"/>
              </a:spcAft>
              <a:buClr>
                <a:srgbClr val="AEABAB"/>
              </a:buClr>
              <a:buSzPts val="1800"/>
              <a:buChar char="•"/>
              <a:defRPr/>
            </a:lvl4pPr>
            <a:lvl5pPr marL="2286000" lvl="4" indent="-342900" algn="l">
              <a:lnSpc>
                <a:spcPct val="90000"/>
              </a:lnSpc>
              <a:spcBef>
                <a:spcPts val="500"/>
              </a:spcBef>
              <a:spcAft>
                <a:spcPts val="0"/>
              </a:spcAft>
              <a:buClr>
                <a:srgbClr val="AEABA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B4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AEABAB"/>
              </a:buClr>
              <a:buSzPts val="1800"/>
              <a:buChar char="•"/>
              <a:defRPr/>
            </a:lvl1pPr>
            <a:lvl2pPr marL="914400" lvl="1" indent="-342900" algn="l">
              <a:lnSpc>
                <a:spcPct val="90000"/>
              </a:lnSpc>
              <a:spcBef>
                <a:spcPts val="500"/>
              </a:spcBef>
              <a:spcAft>
                <a:spcPts val="0"/>
              </a:spcAft>
              <a:buClr>
                <a:srgbClr val="AEABAB"/>
              </a:buClr>
              <a:buSzPts val="1800"/>
              <a:buChar char="•"/>
              <a:defRPr/>
            </a:lvl2pPr>
            <a:lvl3pPr marL="1371600" lvl="2" indent="-342900" algn="l">
              <a:lnSpc>
                <a:spcPct val="90000"/>
              </a:lnSpc>
              <a:spcBef>
                <a:spcPts val="500"/>
              </a:spcBef>
              <a:spcAft>
                <a:spcPts val="0"/>
              </a:spcAft>
              <a:buClr>
                <a:srgbClr val="AEABAB"/>
              </a:buClr>
              <a:buSzPts val="1800"/>
              <a:buChar char="•"/>
              <a:defRPr/>
            </a:lvl3pPr>
            <a:lvl4pPr marL="1828800" lvl="3" indent="-342900" algn="l">
              <a:lnSpc>
                <a:spcPct val="90000"/>
              </a:lnSpc>
              <a:spcBef>
                <a:spcPts val="500"/>
              </a:spcBef>
              <a:spcAft>
                <a:spcPts val="0"/>
              </a:spcAft>
              <a:buClr>
                <a:srgbClr val="AEABAB"/>
              </a:buClr>
              <a:buSzPts val="1800"/>
              <a:buChar char="•"/>
              <a:defRPr/>
            </a:lvl4pPr>
            <a:lvl5pPr marL="2286000" lvl="4" indent="-342900" algn="l">
              <a:lnSpc>
                <a:spcPct val="90000"/>
              </a:lnSpc>
              <a:spcBef>
                <a:spcPts val="500"/>
              </a:spcBef>
              <a:spcAft>
                <a:spcPts val="0"/>
              </a:spcAft>
              <a:buClr>
                <a:srgbClr val="AEABA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4"/>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160338"/>
            <a:ext cx="10515600" cy="11461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B43F"/>
              </a:buClr>
              <a:buSzPts val="4400"/>
              <a:buFont typeface="Arial"/>
              <a:buNone/>
              <a:defRPr sz="4400" b="1">
                <a:solidFill>
                  <a:srgbClr val="FFB43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485900"/>
            <a:ext cx="8001000" cy="46910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AEABAB"/>
              </a:buClr>
              <a:buSzPts val="1800"/>
              <a:buChar char="•"/>
              <a:defRPr/>
            </a:lvl1pPr>
            <a:lvl2pPr marL="914400" lvl="1" indent="-342900" algn="l">
              <a:lnSpc>
                <a:spcPct val="90000"/>
              </a:lnSpc>
              <a:spcBef>
                <a:spcPts val="500"/>
              </a:spcBef>
              <a:spcAft>
                <a:spcPts val="0"/>
              </a:spcAft>
              <a:buClr>
                <a:srgbClr val="AEABAB"/>
              </a:buClr>
              <a:buSzPts val="1800"/>
              <a:buChar char="•"/>
              <a:defRPr/>
            </a:lvl2pPr>
            <a:lvl3pPr marL="1371600" lvl="2" indent="-342900" algn="l">
              <a:lnSpc>
                <a:spcPct val="90000"/>
              </a:lnSpc>
              <a:spcBef>
                <a:spcPts val="500"/>
              </a:spcBef>
              <a:spcAft>
                <a:spcPts val="0"/>
              </a:spcAft>
              <a:buClr>
                <a:srgbClr val="AEABAB"/>
              </a:buClr>
              <a:buSzPts val="1800"/>
              <a:buChar char="•"/>
              <a:defRPr/>
            </a:lvl3pPr>
            <a:lvl4pPr marL="1828800" lvl="3" indent="-342900" algn="l">
              <a:lnSpc>
                <a:spcPct val="90000"/>
              </a:lnSpc>
              <a:spcBef>
                <a:spcPts val="500"/>
              </a:spcBef>
              <a:spcAft>
                <a:spcPts val="0"/>
              </a:spcAft>
              <a:buClr>
                <a:srgbClr val="AEABAB"/>
              </a:buClr>
              <a:buSzPts val="1800"/>
              <a:buChar char="•"/>
              <a:defRPr/>
            </a:lvl4pPr>
            <a:lvl5pPr marL="2286000" lvl="4" indent="-342900" algn="l">
              <a:lnSpc>
                <a:spcPct val="90000"/>
              </a:lnSpc>
              <a:spcBef>
                <a:spcPts val="500"/>
              </a:spcBef>
              <a:spcAft>
                <a:spcPts val="0"/>
              </a:spcAft>
              <a:buClr>
                <a:srgbClr val="AEABA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B43F"/>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16033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B4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AEABAB"/>
              </a:buClr>
              <a:buSzPts val="1800"/>
              <a:buChar char="•"/>
              <a:defRPr/>
            </a:lvl1pPr>
            <a:lvl2pPr marL="914400" lvl="1" indent="-342900" algn="l">
              <a:lnSpc>
                <a:spcPct val="90000"/>
              </a:lnSpc>
              <a:spcBef>
                <a:spcPts val="500"/>
              </a:spcBef>
              <a:spcAft>
                <a:spcPts val="0"/>
              </a:spcAft>
              <a:buClr>
                <a:srgbClr val="AEABAB"/>
              </a:buClr>
              <a:buSzPts val="1800"/>
              <a:buChar char="•"/>
              <a:defRPr/>
            </a:lvl2pPr>
            <a:lvl3pPr marL="1371600" lvl="2" indent="-342900" algn="l">
              <a:lnSpc>
                <a:spcPct val="90000"/>
              </a:lnSpc>
              <a:spcBef>
                <a:spcPts val="500"/>
              </a:spcBef>
              <a:spcAft>
                <a:spcPts val="0"/>
              </a:spcAft>
              <a:buClr>
                <a:srgbClr val="AEABAB"/>
              </a:buClr>
              <a:buSzPts val="1800"/>
              <a:buChar char="•"/>
              <a:defRPr/>
            </a:lvl3pPr>
            <a:lvl4pPr marL="1828800" lvl="3" indent="-342900" algn="l">
              <a:lnSpc>
                <a:spcPct val="90000"/>
              </a:lnSpc>
              <a:spcBef>
                <a:spcPts val="500"/>
              </a:spcBef>
              <a:spcAft>
                <a:spcPts val="0"/>
              </a:spcAft>
              <a:buClr>
                <a:srgbClr val="AEABAB"/>
              </a:buClr>
              <a:buSzPts val="1800"/>
              <a:buChar char="•"/>
              <a:defRPr/>
            </a:lvl4pPr>
            <a:lvl5pPr marL="2286000" lvl="4" indent="-342900" algn="l">
              <a:lnSpc>
                <a:spcPct val="90000"/>
              </a:lnSpc>
              <a:spcBef>
                <a:spcPts val="500"/>
              </a:spcBef>
              <a:spcAft>
                <a:spcPts val="0"/>
              </a:spcAft>
              <a:buClr>
                <a:srgbClr val="AEABA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AEABAB"/>
              </a:buClr>
              <a:buSzPts val="1800"/>
              <a:buChar char="•"/>
              <a:defRPr/>
            </a:lvl1pPr>
            <a:lvl2pPr marL="914400" lvl="1" indent="-342900" algn="l">
              <a:lnSpc>
                <a:spcPct val="90000"/>
              </a:lnSpc>
              <a:spcBef>
                <a:spcPts val="500"/>
              </a:spcBef>
              <a:spcAft>
                <a:spcPts val="0"/>
              </a:spcAft>
              <a:buClr>
                <a:srgbClr val="AEABAB"/>
              </a:buClr>
              <a:buSzPts val="1800"/>
              <a:buChar char="•"/>
              <a:defRPr/>
            </a:lvl2pPr>
            <a:lvl3pPr marL="1371600" lvl="2" indent="-342900" algn="l">
              <a:lnSpc>
                <a:spcPct val="90000"/>
              </a:lnSpc>
              <a:spcBef>
                <a:spcPts val="500"/>
              </a:spcBef>
              <a:spcAft>
                <a:spcPts val="0"/>
              </a:spcAft>
              <a:buClr>
                <a:srgbClr val="AEABAB"/>
              </a:buClr>
              <a:buSzPts val="1800"/>
              <a:buChar char="•"/>
              <a:defRPr/>
            </a:lvl3pPr>
            <a:lvl4pPr marL="1828800" lvl="3" indent="-342900" algn="l">
              <a:lnSpc>
                <a:spcPct val="90000"/>
              </a:lnSpc>
              <a:spcBef>
                <a:spcPts val="500"/>
              </a:spcBef>
              <a:spcAft>
                <a:spcPts val="0"/>
              </a:spcAft>
              <a:buClr>
                <a:srgbClr val="AEABAB"/>
              </a:buClr>
              <a:buSzPts val="1800"/>
              <a:buChar char="•"/>
              <a:defRPr/>
            </a:lvl4pPr>
            <a:lvl5pPr marL="2286000" lvl="4" indent="-342900" algn="l">
              <a:lnSpc>
                <a:spcPct val="90000"/>
              </a:lnSpc>
              <a:spcBef>
                <a:spcPts val="500"/>
              </a:spcBef>
              <a:spcAft>
                <a:spcPts val="0"/>
              </a:spcAft>
              <a:buClr>
                <a:srgbClr val="AEABA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B4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AEABAB"/>
              </a:buClr>
              <a:buSzPts val="2400"/>
              <a:buNone/>
              <a:defRPr sz="2400" b="1"/>
            </a:lvl1pPr>
            <a:lvl2pPr marL="914400" lvl="1" indent="-228600" algn="l">
              <a:lnSpc>
                <a:spcPct val="90000"/>
              </a:lnSpc>
              <a:spcBef>
                <a:spcPts val="500"/>
              </a:spcBef>
              <a:spcAft>
                <a:spcPts val="0"/>
              </a:spcAft>
              <a:buClr>
                <a:srgbClr val="AEABAB"/>
              </a:buClr>
              <a:buSzPts val="2000"/>
              <a:buNone/>
              <a:defRPr sz="2000" b="1"/>
            </a:lvl2pPr>
            <a:lvl3pPr marL="1371600" lvl="2" indent="-228600" algn="l">
              <a:lnSpc>
                <a:spcPct val="90000"/>
              </a:lnSpc>
              <a:spcBef>
                <a:spcPts val="500"/>
              </a:spcBef>
              <a:spcAft>
                <a:spcPts val="0"/>
              </a:spcAft>
              <a:buClr>
                <a:srgbClr val="AEABAB"/>
              </a:buClr>
              <a:buSzPts val="1800"/>
              <a:buNone/>
              <a:defRPr sz="1800" b="1"/>
            </a:lvl3pPr>
            <a:lvl4pPr marL="1828800" lvl="3" indent="-228600" algn="l">
              <a:lnSpc>
                <a:spcPct val="90000"/>
              </a:lnSpc>
              <a:spcBef>
                <a:spcPts val="500"/>
              </a:spcBef>
              <a:spcAft>
                <a:spcPts val="0"/>
              </a:spcAft>
              <a:buClr>
                <a:srgbClr val="AEABAB"/>
              </a:buClr>
              <a:buSzPts val="1600"/>
              <a:buNone/>
              <a:defRPr sz="1600" b="1"/>
            </a:lvl4pPr>
            <a:lvl5pPr marL="2286000" lvl="4" indent="-228600" algn="l">
              <a:lnSpc>
                <a:spcPct val="90000"/>
              </a:lnSpc>
              <a:spcBef>
                <a:spcPts val="500"/>
              </a:spcBef>
              <a:spcAft>
                <a:spcPts val="0"/>
              </a:spcAft>
              <a:buClr>
                <a:srgbClr val="AEABA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AEABAB"/>
              </a:buClr>
              <a:buSzPts val="1800"/>
              <a:buChar char="•"/>
              <a:defRPr/>
            </a:lvl1pPr>
            <a:lvl2pPr marL="914400" lvl="1" indent="-342900" algn="l">
              <a:lnSpc>
                <a:spcPct val="90000"/>
              </a:lnSpc>
              <a:spcBef>
                <a:spcPts val="500"/>
              </a:spcBef>
              <a:spcAft>
                <a:spcPts val="0"/>
              </a:spcAft>
              <a:buClr>
                <a:srgbClr val="AEABAB"/>
              </a:buClr>
              <a:buSzPts val="1800"/>
              <a:buChar char="•"/>
              <a:defRPr/>
            </a:lvl2pPr>
            <a:lvl3pPr marL="1371600" lvl="2" indent="-342900" algn="l">
              <a:lnSpc>
                <a:spcPct val="90000"/>
              </a:lnSpc>
              <a:spcBef>
                <a:spcPts val="500"/>
              </a:spcBef>
              <a:spcAft>
                <a:spcPts val="0"/>
              </a:spcAft>
              <a:buClr>
                <a:srgbClr val="AEABAB"/>
              </a:buClr>
              <a:buSzPts val="1800"/>
              <a:buChar char="•"/>
              <a:defRPr/>
            </a:lvl3pPr>
            <a:lvl4pPr marL="1828800" lvl="3" indent="-342900" algn="l">
              <a:lnSpc>
                <a:spcPct val="90000"/>
              </a:lnSpc>
              <a:spcBef>
                <a:spcPts val="500"/>
              </a:spcBef>
              <a:spcAft>
                <a:spcPts val="0"/>
              </a:spcAft>
              <a:buClr>
                <a:srgbClr val="AEABAB"/>
              </a:buClr>
              <a:buSzPts val="1800"/>
              <a:buChar char="•"/>
              <a:defRPr/>
            </a:lvl4pPr>
            <a:lvl5pPr marL="2286000" lvl="4" indent="-342900" algn="l">
              <a:lnSpc>
                <a:spcPct val="90000"/>
              </a:lnSpc>
              <a:spcBef>
                <a:spcPts val="500"/>
              </a:spcBef>
              <a:spcAft>
                <a:spcPts val="0"/>
              </a:spcAft>
              <a:buClr>
                <a:srgbClr val="AEABA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AEABAB"/>
              </a:buClr>
              <a:buSzPts val="2400"/>
              <a:buNone/>
              <a:defRPr sz="2400" b="1"/>
            </a:lvl1pPr>
            <a:lvl2pPr marL="914400" lvl="1" indent="-228600" algn="l">
              <a:lnSpc>
                <a:spcPct val="90000"/>
              </a:lnSpc>
              <a:spcBef>
                <a:spcPts val="500"/>
              </a:spcBef>
              <a:spcAft>
                <a:spcPts val="0"/>
              </a:spcAft>
              <a:buClr>
                <a:srgbClr val="AEABAB"/>
              </a:buClr>
              <a:buSzPts val="2000"/>
              <a:buNone/>
              <a:defRPr sz="2000" b="1"/>
            </a:lvl2pPr>
            <a:lvl3pPr marL="1371600" lvl="2" indent="-228600" algn="l">
              <a:lnSpc>
                <a:spcPct val="90000"/>
              </a:lnSpc>
              <a:spcBef>
                <a:spcPts val="500"/>
              </a:spcBef>
              <a:spcAft>
                <a:spcPts val="0"/>
              </a:spcAft>
              <a:buClr>
                <a:srgbClr val="AEABAB"/>
              </a:buClr>
              <a:buSzPts val="1800"/>
              <a:buNone/>
              <a:defRPr sz="1800" b="1"/>
            </a:lvl3pPr>
            <a:lvl4pPr marL="1828800" lvl="3" indent="-228600" algn="l">
              <a:lnSpc>
                <a:spcPct val="90000"/>
              </a:lnSpc>
              <a:spcBef>
                <a:spcPts val="500"/>
              </a:spcBef>
              <a:spcAft>
                <a:spcPts val="0"/>
              </a:spcAft>
              <a:buClr>
                <a:srgbClr val="AEABAB"/>
              </a:buClr>
              <a:buSzPts val="1600"/>
              <a:buNone/>
              <a:defRPr sz="1600" b="1"/>
            </a:lvl4pPr>
            <a:lvl5pPr marL="2286000" lvl="4" indent="-228600" algn="l">
              <a:lnSpc>
                <a:spcPct val="90000"/>
              </a:lnSpc>
              <a:spcBef>
                <a:spcPts val="500"/>
              </a:spcBef>
              <a:spcAft>
                <a:spcPts val="0"/>
              </a:spcAft>
              <a:buClr>
                <a:srgbClr val="AEABA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AEABAB"/>
              </a:buClr>
              <a:buSzPts val="1800"/>
              <a:buChar char="•"/>
              <a:defRPr/>
            </a:lvl1pPr>
            <a:lvl2pPr marL="914400" lvl="1" indent="-342900" algn="l">
              <a:lnSpc>
                <a:spcPct val="90000"/>
              </a:lnSpc>
              <a:spcBef>
                <a:spcPts val="500"/>
              </a:spcBef>
              <a:spcAft>
                <a:spcPts val="0"/>
              </a:spcAft>
              <a:buClr>
                <a:srgbClr val="AEABAB"/>
              </a:buClr>
              <a:buSzPts val="1800"/>
              <a:buChar char="•"/>
              <a:defRPr/>
            </a:lvl2pPr>
            <a:lvl3pPr marL="1371600" lvl="2" indent="-342900" algn="l">
              <a:lnSpc>
                <a:spcPct val="90000"/>
              </a:lnSpc>
              <a:spcBef>
                <a:spcPts val="500"/>
              </a:spcBef>
              <a:spcAft>
                <a:spcPts val="0"/>
              </a:spcAft>
              <a:buClr>
                <a:srgbClr val="AEABAB"/>
              </a:buClr>
              <a:buSzPts val="1800"/>
              <a:buChar char="•"/>
              <a:defRPr/>
            </a:lvl3pPr>
            <a:lvl4pPr marL="1828800" lvl="3" indent="-342900" algn="l">
              <a:lnSpc>
                <a:spcPct val="90000"/>
              </a:lnSpc>
              <a:spcBef>
                <a:spcPts val="500"/>
              </a:spcBef>
              <a:spcAft>
                <a:spcPts val="0"/>
              </a:spcAft>
              <a:buClr>
                <a:srgbClr val="AEABAB"/>
              </a:buClr>
              <a:buSzPts val="1800"/>
              <a:buChar char="•"/>
              <a:defRPr/>
            </a:lvl4pPr>
            <a:lvl5pPr marL="2286000" lvl="4" indent="-342900" algn="l">
              <a:lnSpc>
                <a:spcPct val="90000"/>
              </a:lnSpc>
              <a:spcBef>
                <a:spcPts val="500"/>
              </a:spcBef>
              <a:spcAft>
                <a:spcPts val="0"/>
              </a:spcAft>
              <a:buClr>
                <a:srgbClr val="AEABA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16033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B4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B43F"/>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AEABAB"/>
              </a:buClr>
              <a:buSzPts val="3200"/>
              <a:buChar char="•"/>
              <a:defRPr sz="3200"/>
            </a:lvl1pPr>
            <a:lvl2pPr marL="914400" lvl="1" indent="-406400" algn="l">
              <a:lnSpc>
                <a:spcPct val="90000"/>
              </a:lnSpc>
              <a:spcBef>
                <a:spcPts val="500"/>
              </a:spcBef>
              <a:spcAft>
                <a:spcPts val="0"/>
              </a:spcAft>
              <a:buClr>
                <a:srgbClr val="AEABAB"/>
              </a:buClr>
              <a:buSzPts val="2800"/>
              <a:buChar char="•"/>
              <a:defRPr sz="2800"/>
            </a:lvl2pPr>
            <a:lvl3pPr marL="1371600" lvl="2" indent="-381000" algn="l">
              <a:lnSpc>
                <a:spcPct val="90000"/>
              </a:lnSpc>
              <a:spcBef>
                <a:spcPts val="500"/>
              </a:spcBef>
              <a:spcAft>
                <a:spcPts val="0"/>
              </a:spcAft>
              <a:buClr>
                <a:srgbClr val="AEABAB"/>
              </a:buClr>
              <a:buSzPts val="2400"/>
              <a:buChar char="•"/>
              <a:defRPr sz="2400"/>
            </a:lvl3pPr>
            <a:lvl4pPr marL="1828800" lvl="3" indent="-355600" algn="l">
              <a:lnSpc>
                <a:spcPct val="90000"/>
              </a:lnSpc>
              <a:spcBef>
                <a:spcPts val="500"/>
              </a:spcBef>
              <a:spcAft>
                <a:spcPts val="0"/>
              </a:spcAft>
              <a:buClr>
                <a:srgbClr val="AEABAB"/>
              </a:buClr>
              <a:buSzPts val="2000"/>
              <a:buChar char="•"/>
              <a:defRPr sz="2000"/>
            </a:lvl4pPr>
            <a:lvl5pPr marL="2286000" lvl="4" indent="-355600" algn="l">
              <a:lnSpc>
                <a:spcPct val="90000"/>
              </a:lnSpc>
              <a:spcBef>
                <a:spcPts val="500"/>
              </a:spcBef>
              <a:spcAft>
                <a:spcPts val="0"/>
              </a:spcAft>
              <a:buClr>
                <a:srgbClr val="AEABAB"/>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AEABAB"/>
              </a:buClr>
              <a:buSzPts val="1600"/>
              <a:buNone/>
              <a:defRPr sz="1600"/>
            </a:lvl1pPr>
            <a:lvl2pPr marL="914400" lvl="1" indent="-228600" algn="l">
              <a:lnSpc>
                <a:spcPct val="90000"/>
              </a:lnSpc>
              <a:spcBef>
                <a:spcPts val="500"/>
              </a:spcBef>
              <a:spcAft>
                <a:spcPts val="0"/>
              </a:spcAft>
              <a:buClr>
                <a:srgbClr val="AEABAB"/>
              </a:buClr>
              <a:buSzPts val="1400"/>
              <a:buNone/>
              <a:defRPr sz="1400"/>
            </a:lvl2pPr>
            <a:lvl3pPr marL="1371600" lvl="2" indent="-228600" algn="l">
              <a:lnSpc>
                <a:spcPct val="90000"/>
              </a:lnSpc>
              <a:spcBef>
                <a:spcPts val="500"/>
              </a:spcBef>
              <a:spcAft>
                <a:spcPts val="0"/>
              </a:spcAft>
              <a:buClr>
                <a:srgbClr val="AEABAB"/>
              </a:buClr>
              <a:buSzPts val="1200"/>
              <a:buNone/>
              <a:defRPr sz="1200"/>
            </a:lvl3pPr>
            <a:lvl4pPr marL="1828800" lvl="3" indent="-228600" algn="l">
              <a:lnSpc>
                <a:spcPct val="90000"/>
              </a:lnSpc>
              <a:spcBef>
                <a:spcPts val="500"/>
              </a:spcBef>
              <a:spcAft>
                <a:spcPts val="0"/>
              </a:spcAft>
              <a:buClr>
                <a:srgbClr val="AEABAB"/>
              </a:buClr>
              <a:buSzPts val="1000"/>
              <a:buNone/>
              <a:defRPr sz="1000"/>
            </a:lvl4pPr>
            <a:lvl5pPr marL="2286000" lvl="4" indent="-228600" algn="l">
              <a:lnSpc>
                <a:spcPct val="90000"/>
              </a:lnSpc>
              <a:spcBef>
                <a:spcPts val="500"/>
              </a:spcBef>
              <a:spcAft>
                <a:spcPts val="0"/>
              </a:spcAft>
              <a:buClr>
                <a:srgbClr val="AEABAB"/>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B43F"/>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AEABAB"/>
              </a:buClr>
              <a:buSzPts val="3200"/>
              <a:buFont typeface="Arial"/>
              <a:buNone/>
              <a:defRPr sz="3200" b="0" i="0" u="none" strike="noStrike" cap="none">
                <a:solidFill>
                  <a:srgbClr val="AEABAB"/>
                </a:solidFill>
                <a:latin typeface="Arial"/>
                <a:ea typeface="Arial"/>
                <a:cs typeface="Arial"/>
                <a:sym typeface="Arial"/>
              </a:defRPr>
            </a:lvl1pPr>
            <a:lvl2pPr marR="0" lvl="1" algn="l" rtl="0">
              <a:lnSpc>
                <a:spcPct val="90000"/>
              </a:lnSpc>
              <a:spcBef>
                <a:spcPts val="500"/>
              </a:spcBef>
              <a:spcAft>
                <a:spcPts val="0"/>
              </a:spcAft>
              <a:buClr>
                <a:srgbClr val="AEABAB"/>
              </a:buClr>
              <a:buSzPts val="2800"/>
              <a:buFont typeface="Arial"/>
              <a:buNone/>
              <a:defRPr sz="2800" b="0" i="0" u="none" strike="noStrike" cap="none">
                <a:solidFill>
                  <a:srgbClr val="AEABAB"/>
                </a:solidFill>
                <a:latin typeface="Arial"/>
                <a:ea typeface="Arial"/>
                <a:cs typeface="Arial"/>
                <a:sym typeface="Arial"/>
              </a:defRPr>
            </a:lvl2pPr>
            <a:lvl3pPr marR="0" lvl="2" algn="l" rtl="0">
              <a:lnSpc>
                <a:spcPct val="90000"/>
              </a:lnSpc>
              <a:spcBef>
                <a:spcPts val="500"/>
              </a:spcBef>
              <a:spcAft>
                <a:spcPts val="0"/>
              </a:spcAft>
              <a:buClr>
                <a:srgbClr val="AEABAB"/>
              </a:buClr>
              <a:buSzPts val="2400"/>
              <a:buFont typeface="Arial"/>
              <a:buNone/>
              <a:defRPr sz="2400" b="0" i="0" u="none" strike="noStrike" cap="none">
                <a:solidFill>
                  <a:srgbClr val="AEABAB"/>
                </a:solidFill>
                <a:latin typeface="Arial"/>
                <a:ea typeface="Arial"/>
                <a:cs typeface="Arial"/>
                <a:sym typeface="Arial"/>
              </a:defRPr>
            </a:lvl3pPr>
            <a:lvl4pPr marR="0" lvl="3" algn="l" rtl="0">
              <a:lnSpc>
                <a:spcPct val="90000"/>
              </a:lnSpc>
              <a:spcBef>
                <a:spcPts val="500"/>
              </a:spcBef>
              <a:spcAft>
                <a:spcPts val="0"/>
              </a:spcAft>
              <a:buClr>
                <a:srgbClr val="AEABAB"/>
              </a:buClr>
              <a:buSzPts val="2000"/>
              <a:buFont typeface="Arial"/>
              <a:buNone/>
              <a:defRPr sz="2000" b="0" i="0" u="none" strike="noStrike" cap="none">
                <a:solidFill>
                  <a:srgbClr val="AEABAB"/>
                </a:solidFill>
                <a:latin typeface="Arial"/>
                <a:ea typeface="Arial"/>
                <a:cs typeface="Arial"/>
                <a:sym typeface="Arial"/>
              </a:defRPr>
            </a:lvl4pPr>
            <a:lvl5pPr marR="0" lvl="4" algn="l" rtl="0">
              <a:lnSpc>
                <a:spcPct val="90000"/>
              </a:lnSpc>
              <a:spcBef>
                <a:spcPts val="500"/>
              </a:spcBef>
              <a:spcAft>
                <a:spcPts val="0"/>
              </a:spcAft>
              <a:buClr>
                <a:srgbClr val="AEABAB"/>
              </a:buClr>
              <a:buSzPts val="2000"/>
              <a:buFont typeface="Arial"/>
              <a:buNone/>
              <a:defRPr sz="2000" b="0" i="0" u="none" strike="noStrike" cap="none">
                <a:solidFill>
                  <a:srgbClr val="AEABAB"/>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AEABAB"/>
              </a:buClr>
              <a:buSzPts val="1600"/>
              <a:buNone/>
              <a:defRPr sz="1600"/>
            </a:lvl1pPr>
            <a:lvl2pPr marL="914400" lvl="1" indent="-228600" algn="l">
              <a:lnSpc>
                <a:spcPct val="90000"/>
              </a:lnSpc>
              <a:spcBef>
                <a:spcPts val="500"/>
              </a:spcBef>
              <a:spcAft>
                <a:spcPts val="0"/>
              </a:spcAft>
              <a:buClr>
                <a:srgbClr val="AEABAB"/>
              </a:buClr>
              <a:buSzPts val="1400"/>
              <a:buNone/>
              <a:defRPr sz="1400"/>
            </a:lvl2pPr>
            <a:lvl3pPr marL="1371600" lvl="2" indent="-228600" algn="l">
              <a:lnSpc>
                <a:spcPct val="90000"/>
              </a:lnSpc>
              <a:spcBef>
                <a:spcPts val="500"/>
              </a:spcBef>
              <a:spcAft>
                <a:spcPts val="0"/>
              </a:spcAft>
              <a:buClr>
                <a:srgbClr val="AEABAB"/>
              </a:buClr>
              <a:buSzPts val="1200"/>
              <a:buNone/>
              <a:defRPr sz="1200"/>
            </a:lvl3pPr>
            <a:lvl4pPr marL="1828800" lvl="3" indent="-228600" algn="l">
              <a:lnSpc>
                <a:spcPct val="90000"/>
              </a:lnSpc>
              <a:spcBef>
                <a:spcPts val="500"/>
              </a:spcBef>
              <a:spcAft>
                <a:spcPts val="0"/>
              </a:spcAft>
              <a:buClr>
                <a:srgbClr val="AEABAB"/>
              </a:buClr>
              <a:buSzPts val="1000"/>
              <a:buNone/>
              <a:defRPr sz="1000"/>
            </a:lvl4pPr>
            <a:lvl5pPr marL="2286000" lvl="4" indent="-228600" algn="l">
              <a:lnSpc>
                <a:spcPct val="90000"/>
              </a:lnSpc>
              <a:spcBef>
                <a:spcPts val="500"/>
              </a:spcBef>
              <a:spcAft>
                <a:spcPts val="0"/>
              </a:spcAft>
              <a:buClr>
                <a:srgbClr val="AEABAB"/>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547" y="0"/>
            <a:ext cx="12192547" cy="6904297"/>
            <a:chOff x="-547" y="0"/>
            <a:chExt cx="12192547" cy="6904297"/>
          </a:xfrm>
        </p:grpSpPr>
        <p:pic>
          <p:nvPicPr>
            <p:cNvPr id="7" name="Google Shape;7;p1" descr="http://upload.wikimedia.org/wikipedia/commons/d/db/ZooTVBstage.jpg"/>
            <p:cNvPicPr preferRelativeResize="0"/>
            <p:nvPr/>
          </p:nvPicPr>
          <p:blipFill rotWithShape="1">
            <a:blip r:embed="rId13">
              <a:alphaModFix/>
            </a:blip>
            <a:srcRect b="16722"/>
            <a:stretch/>
          </p:blipFill>
          <p:spPr>
            <a:xfrm>
              <a:off x="-547" y="0"/>
              <a:ext cx="12192547" cy="6904297"/>
            </a:xfrm>
            <a:prstGeom prst="rect">
              <a:avLst/>
            </a:prstGeom>
            <a:noFill/>
            <a:ln>
              <a:noFill/>
            </a:ln>
          </p:spPr>
        </p:pic>
        <p:sp>
          <p:nvSpPr>
            <p:cNvPr id="8" name="Google Shape;8;p1"/>
            <p:cNvSpPr/>
            <p:nvPr/>
          </p:nvSpPr>
          <p:spPr>
            <a:xfrm>
              <a:off x="0" y="0"/>
              <a:ext cx="12192000" cy="6904297"/>
            </a:xfrm>
            <a:prstGeom prst="rect">
              <a:avLst/>
            </a:prstGeom>
            <a:solidFill>
              <a:schemeClr val="dk1">
                <a:alpha val="6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grpSp>
      <p:sp>
        <p:nvSpPr>
          <p:cNvPr id="9" name="Google Shape;9;p1"/>
          <p:cNvSpPr txBox="1">
            <a:spLocks noGrp="1"/>
          </p:cNvSpPr>
          <p:nvPr>
            <p:ph type="title"/>
          </p:nvPr>
        </p:nvSpPr>
        <p:spPr>
          <a:xfrm>
            <a:off x="838200" y="16033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B43F"/>
              </a:buClr>
              <a:buSzPts val="4400"/>
              <a:buFont typeface="Arial"/>
              <a:buNone/>
              <a:defRPr sz="4400" b="1" i="0" u="none" strike="noStrike" cap="none">
                <a:solidFill>
                  <a:srgbClr val="FFB4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body" idx="1"/>
          </p:nvPr>
        </p:nvSpPr>
        <p:spPr>
          <a:xfrm>
            <a:off x="838200" y="1485900"/>
            <a:ext cx="8001000" cy="46910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AEABAB"/>
              </a:buClr>
              <a:buSzPts val="2800"/>
              <a:buFont typeface="Arial"/>
              <a:buChar char="•"/>
              <a:defRPr sz="2800" b="0" i="0" u="none" strike="noStrike" cap="none">
                <a:solidFill>
                  <a:srgbClr val="AEABAB"/>
                </a:solidFill>
                <a:latin typeface="Arial"/>
                <a:ea typeface="Arial"/>
                <a:cs typeface="Arial"/>
                <a:sym typeface="Arial"/>
              </a:defRPr>
            </a:lvl1pPr>
            <a:lvl2pPr marL="914400" marR="0" lvl="1" indent="-381000" algn="l" rtl="0">
              <a:lnSpc>
                <a:spcPct val="90000"/>
              </a:lnSpc>
              <a:spcBef>
                <a:spcPts val="500"/>
              </a:spcBef>
              <a:spcAft>
                <a:spcPts val="0"/>
              </a:spcAft>
              <a:buClr>
                <a:srgbClr val="AEABAB"/>
              </a:buClr>
              <a:buSzPts val="2400"/>
              <a:buFont typeface="Arial"/>
              <a:buChar char="•"/>
              <a:defRPr sz="2400" b="0" i="0" u="none" strike="noStrike" cap="none">
                <a:solidFill>
                  <a:srgbClr val="AEABAB"/>
                </a:solidFill>
                <a:latin typeface="Arial"/>
                <a:ea typeface="Arial"/>
                <a:cs typeface="Arial"/>
                <a:sym typeface="Arial"/>
              </a:defRPr>
            </a:lvl2pPr>
            <a:lvl3pPr marL="1371600" marR="0" lvl="2" indent="-355600" algn="l" rtl="0">
              <a:lnSpc>
                <a:spcPct val="90000"/>
              </a:lnSpc>
              <a:spcBef>
                <a:spcPts val="500"/>
              </a:spcBef>
              <a:spcAft>
                <a:spcPts val="0"/>
              </a:spcAft>
              <a:buClr>
                <a:srgbClr val="AEABAB"/>
              </a:buClr>
              <a:buSzPts val="2000"/>
              <a:buFont typeface="Arial"/>
              <a:buChar char="•"/>
              <a:defRPr sz="2000" b="0" i="0" u="none" strike="noStrike" cap="none">
                <a:solidFill>
                  <a:srgbClr val="AEABAB"/>
                </a:solidFill>
                <a:latin typeface="Arial"/>
                <a:ea typeface="Arial"/>
                <a:cs typeface="Arial"/>
                <a:sym typeface="Arial"/>
              </a:defRPr>
            </a:lvl3pPr>
            <a:lvl4pPr marL="1828800" marR="0" lvl="3" indent="-342900" algn="l" rtl="0">
              <a:lnSpc>
                <a:spcPct val="90000"/>
              </a:lnSpc>
              <a:spcBef>
                <a:spcPts val="500"/>
              </a:spcBef>
              <a:spcAft>
                <a:spcPts val="0"/>
              </a:spcAft>
              <a:buClr>
                <a:srgbClr val="AEABAB"/>
              </a:buClr>
              <a:buSzPts val="1800"/>
              <a:buFont typeface="Arial"/>
              <a:buChar char="•"/>
              <a:defRPr sz="1800" b="0" i="0" u="none" strike="noStrike" cap="none">
                <a:solidFill>
                  <a:srgbClr val="AEABAB"/>
                </a:solidFill>
                <a:latin typeface="Arial"/>
                <a:ea typeface="Arial"/>
                <a:cs typeface="Arial"/>
                <a:sym typeface="Arial"/>
              </a:defRPr>
            </a:lvl4pPr>
            <a:lvl5pPr marL="2286000" marR="0" lvl="4" indent="-342900" algn="l" rtl="0">
              <a:lnSpc>
                <a:spcPct val="90000"/>
              </a:lnSpc>
              <a:spcBef>
                <a:spcPts val="500"/>
              </a:spcBef>
              <a:spcAft>
                <a:spcPts val="0"/>
              </a:spcAft>
              <a:buClr>
                <a:srgbClr val="AEABAB"/>
              </a:buClr>
              <a:buSzPts val="1800"/>
              <a:buFont typeface="Arial"/>
              <a:buChar char="•"/>
              <a:defRPr sz="1800" b="0" i="0" u="none" strike="noStrike" cap="none">
                <a:solidFill>
                  <a:srgbClr val="AEABA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dopt@motleyzoo.org" TargetMode="External"/><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mailto:volunteer@motleyzoo.org" TargetMode="External"/><Relationship Id="rId4" Type="http://schemas.openxmlformats.org/officeDocument/2006/relationships/hyperlink" Target="mailto:foster@motleyzo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3"/>
          <p:cNvPicPr preferRelativeResize="0"/>
          <p:nvPr/>
        </p:nvPicPr>
        <p:blipFill rotWithShape="1">
          <a:blip r:embed="rId3">
            <a:alphaModFix/>
          </a:blip>
          <a:srcRect/>
          <a:stretch/>
        </p:blipFill>
        <p:spPr>
          <a:xfrm>
            <a:off x="1102028" y="456906"/>
            <a:ext cx="9787218" cy="2951967"/>
          </a:xfrm>
          <a:prstGeom prst="rect">
            <a:avLst/>
          </a:prstGeom>
          <a:noFill/>
          <a:ln>
            <a:noFill/>
          </a:ln>
        </p:spPr>
      </p:pic>
      <p:sp>
        <p:nvSpPr>
          <p:cNvPr id="82" name="Google Shape;82;p13"/>
          <p:cNvSpPr txBox="1">
            <a:spLocks noGrp="1"/>
          </p:cNvSpPr>
          <p:nvPr>
            <p:ph type="ctrTitle"/>
          </p:nvPr>
        </p:nvSpPr>
        <p:spPr>
          <a:xfrm>
            <a:off x="885804" y="3854823"/>
            <a:ext cx="6204971" cy="202127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B43F"/>
              </a:buClr>
              <a:buSzPts val="5940"/>
              <a:buFont typeface="Arial"/>
              <a:buNone/>
            </a:pPr>
            <a:r>
              <a:rPr lang="en-US" sz="7340" b="1"/>
              <a:t>VOLUNTEER</a:t>
            </a:r>
            <a:r>
              <a:rPr lang="en-US" sz="7340"/>
              <a:t> </a:t>
            </a:r>
            <a:endParaRPr sz="7340"/>
          </a:p>
          <a:p>
            <a:pPr marL="0" lvl="0" indent="0" algn="l" rtl="0">
              <a:lnSpc>
                <a:spcPct val="90000"/>
              </a:lnSpc>
              <a:spcBef>
                <a:spcPts val="0"/>
              </a:spcBef>
              <a:spcAft>
                <a:spcPts val="0"/>
              </a:spcAft>
              <a:buClr>
                <a:srgbClr val="FFB43F"/>
              </a:buClr>
              <a:buSzPts val="5940"/>
              <a:buFont typeface="Arial"/>
              <a:buNone/>
            </a:pPr>
            <a:r>
              <a:rPr lang="en-US" sz="7340"/>
              <a:t>STARTER KIT</a:t>
            </a:r>
            <a:endParaRPr sz="8000"/>
          </a:p>
        </p:txBody>
      </p:sp>
      <p:sp>
        <p:nvSpPr>
          <p:cNvPr id="83" name="Google Shape;83;p13"/>
          <p:cNvSpPr txBox="1">
            <a:spLocks noGrp="1"/>
          </p:cNvSpPr>
          <p:nvPr>
            <p:ph type="subTitle" idx="1"/>
          </p:nvPr>
        </p:nvSpPr>
        <p:spPr>
          <a:xfrm>
            <a:off x="7015478" y="2489200"/>
            <a:ext cx="3314700" cy="88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D0CECE"/>
              </a:buClr>
              <a:buSzPts val="2400"/>
              <a:buNone/>
            </a:pPr>
            <a:r>
              <a:rPr lang="en-US">
                <a:solidFill>
                  <a:srgbClr val="D0CECE"/>
                </a:solidFill>
              </a:rPr>
              <a:t>Animal Rescue</a:t>
            </a:r>
            <a:endParaRPr/>
          </a:p>
          <a:p>
            <a:pPr marL="0" lvl="0" indent="0" algn="l" rtl="0">
              <a:lnSpc>
                <a:spcPct val="100000"/>
              </a:lnSpc>
              <a:spcBef>
                <a:spcPts val="0"/>
              </a:spcBef>
              <a:spcAft>
                <a:spcPts val="0"/>
              </a:spcAft>
              <a:buClr>
                <a:srgbClr val="D0CECE"/>
              </a:buClr>
              <a:buSzPts val="1600"/>
              <a:buNone/>
            </a:pPr>
            <a:r>
              <a:rPr lang="en-US" sz="1600">
                <a:solidFill>
                  <a:srgbClr val="D0CECE"/>
                </a:solidFill>
              </a:rPr>
              <a:t>a 501c3 non-profit corporation</a:t>
            </a:r>
            <a:endParaRPr>
              <a:solidFill>
                <a:srgbClr val="D0CECE"/>
              </a:solidFill>
            </a:endParaRPr>
          </a:p>
        </p:txBody>
      </p:sp>
      <p:sp>
        <p:nvSpPr>
          <p:cNvPr id="84" name="Google Shape;84;p13"/>
          <p:cNvSpPr txBox="1"/>
          <p:nvPr/>
        </p:nvSpPr>
        <p:spPr>
          <a:xfrm>
            <a:off x="7090775" y="3983575"/>
            <a:ext cx="4804800" cy="1790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3600">
                <a:solidFill>
                  <a:schemeClr val="lt1"/>
                </a:solidFill>
              </a:rPr>
              <a:t>Check out </a:t>
            </a:r>
            <a:endParaRPr sz="3600">
              <a:solidFill>
                <a:schemeClr val="lt1"/>
              </a:solidFill>
            </a:endParaRPr>
          </a:p>
          <a:p>
            <a:pPr marL="0" marR="0" lvl="0" indent="0" algn="just" rtl="0">
              <a:lnSpc>
                <a:spcPct val="100000"/>
              </a:lnSpc>
              <a:spcBef>
                <a:spcPts val="0"/>
              </a:spcBef>
              <a:spcAft>
                <a:spcPts val="0"/>
              </a:spcAft>
              <a:buClr>
                <a:srgbClr val="000000"/>
              </a:buClr>
              <a:buSzPts val="2400"/>
              <a:buFont typeface="Arial"/>
              <a:buNone/>
            </a:pPr>
            <a:r>
              <a:rPr lang="en-US" sz="3600">
                <a:solidFill>
                  <a:schemeClr val="lt1"/>
                </a:solidFill>
              </a:rPr>
              <a:t>o</a:t>
            </a:r>
            <a:r>
              <a:rPr lang="en-US" sz="3600" b="0" i="0" u="none" strike="noStrike" cap="none">
                <a:solidFill>
                  <a:schemeClr val="lt1"/>
                </a:solidFill>
                <a:latin typeface="Arial"/>
                <a:ea typeface="Arial"/>
                <a:cs typeface="Arial"/>
                <a:sym typeface="Arial"/>
              </a:rPr>
              <a:t>ur</a:t>
            </a:r>
            <a:r>
              <a:rPr lang="en-US" sz="3600">
                <a:solidFill>
                  <a:schemeClr val="lt1"/>
                </a:solidFill>
              </a:rPr>
              <a:t> MISSION &amp; </a:t>
            </a:r>
            <a:endParaRPr sz="3600">
              <a:solidFill>
                <a:schemeClr val="lt1"/>
              </a:solidFill>
            </a:endParaRPr>
          </a:p>
          <a:p>
            <a:pPr marL="0" marR="0" lvl="0" indent="0" algn="just" rtl="0">
              <a:lnSpc>
                <a:spcPct val="100000"/>
              </a:lnSpc>
              <a:spcBef>
                <a:spcPts val="0"/>
              </a:spcBef>
              <a:spcAft>
                <a:spcPts val="0"/>
              </a:spcAft>
              <a:buClr>
                <a:srgbClr val="000000"/>
              </a:buClr>
              <a:buSzPts val="2400"/>
              <a:buFont typeface="Arial"/>
              <a:buNone/>
            </a:pPr>
            <a:r>
              <a:rPr lang="en-US" sz="3600">
                <a:solidFill>
                  <a:schemeClr val="lt1"/>
                </a:solidFill>
              </a:rPr>
              <a:t>w</a:t>
            </a:r>
            <a:r>
              <a:rPr lang="en-US" sz="3600" b="0" i="0" u="none" strike="noStrike" cap="none">
                <a:solidFill>
                  <a:schemeClr val="lt1"/>
                </a:solidFill>
                <a:latin typeface="Arial"/>
                <a:ea typeface="Arial"/>
                <a:cs typeface="Arial"/>
                <a:sym typeface="Arial"/>
              </a:rPr>
              <a:t>ays YOU </a:t>
            </a:r>
            <a:r>
              <a:rPr lang="en-US" sz="3600">
                <a:solidFill>
                  <a:schemeClr val="lt1"/>
                </a:solidFill>
              </a:rPr>
              <a:t>c</a:t>
            </a:r>
            <a:r>
              <a:rPr lang="en-US" sz="3600" b="0" i="0" u="none" strike="noStrike" cap="none">
                <a:solidFill>
                  <a:schemeClr val="lt1"/>
                </a:solidFill>
                <a:latin typeface="Arial"/>
                <a:ea typeface="Arial"/>
                <a:cs typeface="Arial"/>
                <a:sym typeface="Arial"/>
              </a:rPr>
              <a:t>an </a:t>
            </a:r>
            <a:r>
              <a:rPr lang="en-US" sz="3600">
                <a:solidFill>
                  <a:schemeClr val="lt1"/>
                </a:solidFill>
              </a:rPr>
              <a:t>help</a:t>
            </a:r>
            <a:r>
              <a:rPr lang="en-US" sz="3300" b="0" i="0" u="none" strike="noStrike" cap="none">
                <a:solidFill>
                  <a:schemeClr val="lt1"/>
                </a:solidFill>
                <a:latin typeface="Arial"/>
                <a:ea typeface="Arial"/>
                <a:cs typeface="Arial"/>
                <a:sym typeface="Arial"/>
              </a:rPr>
              <a:t>!</a:t>
            </a:r>
            <a:endParaRPr sz="33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349898" y="52000"/>
            <a:ext cx="59481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u="sng"/>
              <a:t>FOSTERING</a:t>
            </a:r>
            <a:endParaRPr u="sng"/>
          </a:p>
        </p:txBody>
      </p:sp>
      <p:sp>
        <p:nvSpPr>
          <p:cNvPr id="155" name="Google Shape;155;p22"/>
          <p:cNvSpPr txBox="1">
            <a:spLocks noGrp="1"/>
          </p:cNvSpPr>
          <p:nvPr>
            <p:ph type="body" idx="1"/>
          </p:nvPr>
        </p:nvSpPr>
        <p:spPr>
          <a:xfrm>
            <a:off x="238125" y="1068300"/>
            <a:ext cx="7107000" cy="5328000"/>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rgbClr val="AEABAB"/>
              </a:buClr>
              <a:buSzPts val="1960"/>
              <a:buChar char="•"/>
            </a:pPr>
            <a:r>
              <a:rPr lang="en-US" sz="1760"/>
              <a:t>Motley Zoo does not have a s</a:t>
            </a:r>
            <a:r>
              <a:rPr lang="en-US" sz="1860"/>
              <a:t>ingle location where our animals are housed.</a:t>
            </a:r>
            <a:endParaRPr sz="2700"/>
          </a:p>
          <a:p>
            <a:pPr marL="228600" lvl="0" indent="-209550" algn="l" rtl="0">
              <a:lnSpc>
                <a:spcPct val="115000"/>
              </a:lnSpc>
              <a:spcBef>
                <a:spcPts val="1000"/>
              </a:spcBef>
              <a:spcAft>
                <a:spcPts val="0"/>
              </a:spcAft>
              <a:buClr>
                <a:srgbClr val="AEABAB"/>
              </a:buClr>
              <a:buSzPts val="1860"/>
              <a:buChar char="•"/>
            </a:pPr>
            <a:r>
              <a:rPr lang="en-US" sz="1860"/>
              <a:t>Instead, we utilize private, volunteer foster homes where families like yours, care for our animals until an adoptive home is found.</a:t>
            </a:r>
            <a:endParaRPr sz="1860"/>
          </a:p>
          <a:p>
            <a:pPr marL="228600" lvl="0" indent="-209550" algn="l" rtl="0">
              <a:lnSpc>
                <a:spcPct val="115000"/>
              </a:lnSpc>
              <a:spcBef>
                <a:spcPts val="1000"/>
              </a:spcBef>
              <a:spcAft>
                <a:spcPts val="0"/>
              </a:spcAft>
              <a:buClr>
                <a:srgbClr val="AEABAB"/>
              </a:buClr>
              <a:buSzPts val="1860"/>
              <a:buChar char="•"/>
            </a:pPr>
            <a:r>
              <a:rPr lang="en-US" sz="1860"/>
              <a:t>Foster Families are a valuable team of volunteers, donating their time and effort to the animals.</a:t>
            </a:r>
            <a:endParaRPr sz="1860"/>
          </a:p>
          <a:p>
            <a:pPr marL="228600" lvl="0" indent="-209550" algn="l" rtl="0">
              <a:lnSpc>
                <a:spcPct val="115000"/>
              </a:lnSpc>
              <a:spcBef>
                <a:spcPts val="1000"/>
              </a:spcBef>
              <a:spcAft>
                <a:spcPts val="0"/>
              </a:spcAft>
              <a:buClr>
                <a:srgbClr val="AEABAB"/>
              </a:buClr>
              <a:buSzPts val="1860"/>
              <a:buChar char="•"/>
            </a:pPr>
            <a:r>
              <a:rPr lang="en-US" sz="1860"/>
              <a:t>We provide necessary food (when in good supply from donors), supplies, equipment and all vet care </a:t>
            </a:r>
            <a:r>
              <a:rPr lang="en-US" sz="1860" i="1"/>
              <a:t>at no cost to the fosters</a:t>
            </a:r>
            <a:r>
              <a:rPr lang="en-US" sz="1860"/>
              <a:t>.</a:t>
            </a:r>
            <a:endParaRPr sz="1860"/>
          </a:p>
          <a:p>
            <a:pPr marL="228600" lvl="0" indent="-209550" algn="l" rtl="0">
              <a:lnSpc>
                <a:spcPct val="115000"/>
              </a:lnSpc>
              <a:spcBef>
                <a:spcPts val="1000"/>
              </a:spcBef>
              <a:spcAft>
                <a:spcPts val="0"/>
              </a:spcAft>
              <a:buClr>
                <a:srgbClr val="AEABAB"/>
              </a:buClr>
              <a:buSzPts val="1860"/>
              <a:buChar char="•"/>
            </a:pPr>
            <a:r>
              <a:rPr lang="en-US" sz="1860"/>
              <a:t>Fosters provide love, structure, basic training, socialization, and transportation to vet clinics we work with.</a:t>
            </a:r>
            <a:endParaRPr sz="2700"/>
          </a:p>
          <a:p>
            <a:pPr marL="228600" lvl="0" indent="-209550" algn="l" rtl="0">
              <a:lnSpc>
                <a:spcPct val="115000"/>
              </a:lnSpc>
              <a:spcBef>
                <a:spcPts val="1000"/>
              </a:spcBef>
              <a:spcAft>
                <a:spcPts val="0"/>
              </a:spcAft>
              <a:buClr>
                <a:srgbClr val="AEABAB"/>
              </a:buClr>
              <a:buSzPts val="1860"/>
              <a:buChar char="•"/>
            </a:pPr>
            <a:r>
              <a:rPr lang="en-US" sz="1860"/>
              <a:t>Fosters are responsible for photos, videos and information about the animals’ personalities and needs- as well as for  attending events that promote animals in person.</a:t>
            </a:r>
            <a:endParaRPr sz="1860"/>
          </a:p>
          <a:p>
            <a:pPr marL="0" lvl="0" indent="0" algn="l" rtl="0">
              <a:lnSpc>
                <a:spcPct val="90000"/>
              </a:lnSpc>
              <a:spcBef>
                <a:spcPts val="1000"/>
              </a:spcBef>
              <a:spcAft>
                <a:spcPts val="0"/>
              </a:spcAft>
              <a:buClr>
                <a:srgbClr val="AEABAB"/>
              </a:buClr>
              <a:buSzPts val="1960"/>
              <a:buNone/>
            </a:pPr>
            <a:endParaRPr sz="2260"/>
          </a:p>
          <a:p>
            <a:pPr marL="0" lvl="0" indent="0" algn="l" rtl="0">
              <a:lnSpc>
                <a:spcPct val="90000"/>
              </a:lnSpc>
              <a:spcBef>
                <a:spcPts val="1000"/>
              </a:spcBef>
              <a:spcAft>
                <a:spcPts val="0"/>
              </a:spcAft>
              <a:buClr>
                <a:srgbClr val="AEABAB"/>
              </a:buClr>
              <a:buSzPts val="1960"/>
              <a:buNone/>
            </a:pPr>
            <a:endParaRPr sz="2060"/>
          </a:p>
        </p:txBody>
      </p:sp>
      <p:pic>
        <p:nvPicPr>
          <p:cNvPr id="156" name="Google Shape;156;p22"/>
          <p:cNvPicPr preferRelativeResize="0"/>
          <p:nvPr/>
        </p:nvPicPr>
        <p:blipFill rotWithShape="1">
          <a:blip r:embed="rId3">
            <a:alphaModFix/>
          </a:blip>
          <a:srcRect/>
          <a:stretch/>
        </p:blipFill>
        <p:spPr>
          <a:xfrm>
            <a:off x="7421325" y="904450"/>
            <a:ext cx="3995995" cy="532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xfrm>
            <a:off x="258175" y="916200"/>
            <a:ext cx="7300800" cy="553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900">
                <a:solidFill>
                  <a:srgbClr val="CCCCCC"/>
                </a:solidFill>
              </a:rPr>
              <a:t>Just about anyone can be a foster!</a:t>
            </a:r>
            <a:endParaRPr sz="1400" i="1">
              <a:solidFill>
                <a:srgbClr val="CCCCCC"/>
              </a:solidFill>
            </a:endParaRPr>
          </a:p>
          <a:p>
            <a:pPr marL="457200" lvl="0" indent="-368300" algn="l" rtl="0">
              <a:lnSpc>
                <a:spcPct val="115000"/>
              </a:lnSpc>
              <a:spcBef>
                <a:spcPts val="1000"/>
              </a:spcBef>
              <a:spcAft>
                <a:spcPts val="0"/>
              </a:spcAft>
              <a:buSzPts val="2200"/>
              <a:buChar char="•"/>
            </a:pPr>
            <a:r>
              <a:rPr lang="en-US" sz="2200"/>
              <a:t>Young or old, people who work, have busy lives or lots of free time, have families &amp; pets and/or live in houses, apartments or rentals, etc...YOU can foster!</a:t>
            </a:r>
            <a:endParaRPr sz="2200"/>
          </a:p>
          <a:p>
            <a:pPr marL="914400" lvl="1" indent="-349250" algn="l" rtl="0">
              <a:lnSpc>
                <a:spcPct val="115000"/>
              </a:lnSpc>
              <a:spcBef>
                <a:spcPts val="1000"/>
              </a:spcBef>
              <a:spcAft>
                <a:spcPts val="0"/>
              </a:spcAft>
              <a:buSzPts val="1900"/>
              <a:buChar char="•"/>
            </a:pPr>
            <a:r>
              <a:rPr lang="en-US" sz="1900" u="sng"/>
              <a:t>Dog fostering</a:t>
            </a:r>
            <a:r>
              <a:rPr lang="en-US" sz="1900"/>
              <a:t>= Kids 5yrs+    </a:t>
            </a:r>
            <a:r>
              <a:rPr lang="en-US" sz="1900" u="sng"/>
              <a:t>Cat fostering</a:t>
            </a:r>
            <a:r>
              <a:rPr lang="en-US" sz="1900"/>
              <a:t>= Kids 2yrs+</a:t>
            </a:r>
            <a:endParaRPr sz="1900"/>
          </a:p>
          <a:p>
            <a:pPr marL="457200" lvl="0" indent="-368300" algn="l" rtl="0">
              <a:lnSpc>
                <a:spcPct val="115000"/>
              </a:lnSpc>
              <a:spcBef>
                <a:spcPts val="1000"/>
              </a:spcBef>
              <a:spcAft>
                <a:spcPts val="0"/>
              </a:spcAft>
              <a:buSzPts val="2200"/>
              <a:buChar char="•"/>
            </a:pPr>
            <a:r>
              <a:rPr lang="en-US" sz="2200"/>
              <a:t>For people who have never had pets, it’s a great way to get some experience before adopting or to meet the best match in a furry friend</a:t>
            </a:r>
            <a:endParaRPr sz="2200"/>
          </a:p>
          <a:p>
            <a:pPr marL="457200" lvl="0" indent="-368300" algn="l" rtl="0">
              <a:lnSpc>
                <a:spcPct val="115000"/>
              </a:lnSpc>
              <a:spcBef>
                <a:spcPts val="1000"/>
              </a:spcBef>
              <a:spcAft>
                <a:spcPts val="0"/>
              </a:spcAft>
              <a:buSzPts val="2200"/>
              <a:buChar char="•"/>
            </a:pPr>
            <a:r>
              <a:rPr lang="en-US" sz="2200"/>
              <a:t>People who travel can foster in between trips!</a:t>
            </a:r>
            <a:endParaRPr sz="2200"/>
          </a:p>
          <a:p>
            <a:pPr marL="457200" lvl="0" indent="0" algn="ctr" rtl="0">
              <a:lnSpc>
                <a:spcPct val="100000"/>
              </a:lnSpc>
              <a:spcBef>
                <a:spcPts val="1000"/>
              </a:spcBef>
              <a:spcAft>
                <a:spcPts val="0"/>
              </a:spcAft>
              <a:buNone/>
            </a:pPr>
            <a:r>
              <a:rPr lang="en-US" sz="2400">
                <a:solidFill>
                  <a:schemeClr val="accent4"/>
                </a:solidFill>
              </a:rPr>
              <a:t>Animals would prefer 10 minutes with you rather than spend any time in a shelter!</a:t>
            </a:r>
            <a:endParaRPr sz="2200"/>
          </a:p>
        </p:txBody>
      </p:sp>
      <p:pic>
        <p:nvPicPr>
          <p:cNvPr id="162" name="Google Shape;162;p23"/>
          <p:cNvPicPr preferRelativeResize="0"/>
          <p:nvPr/>
        </p:nvPicPr>
        <p:blipFill rotWithShape="1">
          <a:blip r:embed="rId3">
            <a:alphaModFix/>
          </a:blip>
          <a:srcRect/>
          <a:stretch/>
        </p:blipFill>
        <p:spPr>
          <a:xfrm>
            <a:off x="7726125" y="828250"/>
            <a:ext cx="3995997" cy="5328006"/>
          </a:xfrm>
          <a:prstGeom prst="rect">
            <a:avLst/>
          </a:prstGeom>
          <a:noFill/>
          <a:ln>
            <a:noFill/>
          </a:ln>
        </p:spPr>
      </p:pic>
      <p:sp>
        <p:nvSpPr>
          <p:cNvPr id="163" name="Google Shape;163;p23"/>
          <p:cNvSpPr txBox="1"/>
          <p:nvPr/>
        </p:nvSpPr>
        <p:spPr>
          <a:xfrm>
            <a:off x="231775" y="271075"/>
            <a:ext cx="7392300" cy="8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a:solidFill>
                  <a:schemeClr val="accent4"/>
                </a:solidFill>
              </a:rPr>
              <a:t>WHO CAN </a:t>
            </a:r>
            <a:r>
              <a:rPr lang="en-US" sz="4500" b="1">
                <a:solidFill>
                  <a:schemeClr val="accent4"/>
                </a:solidFill>
              </a:rPr>
              <a:t>FOSTER?</a:t>
            </a:r>
            <a:endParaRPr sz="4500" b="1">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385525" y="298463"/>
            <a:ext cx="10515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800" u="sng"/>
              <a:t>FOSTERING cont...</a:t>
            </a:r>
            <a:endParaRPr sz="3800" u="sng"/>
          </a:p>
        </p:txBody>
      </p:sp>
      <p:sp>
        <p:nvSpPr>
          <p:cNvPr id="169" name="Google Shape;169;p24"/>
          <p:cNvSpPr txBox="1">
            <a:spLocks noGrp="1"/>
          </p:cNvSpPr>
          <p:nvPr>
            <p:ph type="body" idx="1"/>
          </p:nvPr>
        </p:nvSpPr>
        <p:spPr>
          <a:xfrm>
            <a:off x="370450" y="1031975"/>
            <a:ext cx="7462500" cy="468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800"/>
              <a:buNone/>
            </a:pPr>
            <a:r>
              <a:rPr lang="en-US" sz="1900"/>
              <a:t>All animals coming into care undergo a strict 2-week in-home quarantine, so the animal can decompress and we can observe and treat any underlying health or behavioral issues.</a:t>
            </a:r>
            <a:endParaRPr sz="1900"/>
          </a:p>
          <a:p>
            <a:pPr marL="0" lvl="0" indent="0" algn="l" rtl="0">
              <a:lnSpc>
                <a:spcPct val="115000"/>
              </a:lnSpc>
              <a:spcBef>
                <a:spcPts val="1000"/>
              </a:spcBef>
              <a:spcAft>
                <a:spcPts val="0"/>
              </a:spcAft>
              <a:buSzPts val="1800"/>
              <a:buNone/>
            </a:pPr>
            <a:r>
              <a:rPr lang="en-US" sz="1900"/>
              <a:t>Fostering lasts approximately 6-12 weeks, depending on the health of the animal and other factors. </a:t>
            </a:r>
            <a:endParaRPr sz="1900"/>
          </a:p>
          <a:p>
            <a:pPr marL="0" lvl="0" indent="0" algn="l" rtl="0">
              <a:lnSpc>
                <a:spcPct val="115000"/>
              </a:lnSpc>
              <a:spcBef>
                <a:spcPts val="1000"/>
              </a:spcBef>
              <a:spcAft>
                <a:spcPts val="0"/>
              </a:spcAft>
              <a:buSzPts val="1800"/>
              <a:buNone/>
            </a:pPr>
            <a:r>
              <a:rPr lang="en-US" sz="1900"/>
              <a:t>Since MZAR takes in many types of animals, from healthy babies to those in need of little or extended care, each case requires a different set of expectations. Flexibility is key in animal rescue!</a:t>
            </a:r>
            <a:endParaRPr sz="1900"/>
          </a:p>
          <a:p>
            <a:pPr marL="0" lvl="0" indent="0" algn="l" rtl="0">
              <a:lnSpc>
                <a:spcPct val="115000"/>
              </a:lnSpc>
              <a:spcBef>
                <a:spcPts val="1000"/>
              </a:spcBef>
              <a:spcAft>
                <a:spcPts val="0"/>
              </a:spcAft>
              <a:buSzPts val="1800"/>
              <a:buNone/>
            </a:pPr>
            <a:r>
              <a:rPr lang="en-US" sz="1900"/>
              <a:t>All cats in Foster homes must be kept INDOORS at all times, preferably in their own room.</a:t>
            </a:r>
            <a:endParaRPr sz="1900"/>
          </a:p>
          <a:p>
            <a:pPr marL="0" lvl="0" indent="0" algn="l" rtl="0">
              <a:lnSpc>
                <a:spcPct val="115000"/>
              </a:lnSpc>
              <a:spcBef>
                <a:spcPts val="1000"/>
              </a:spcBef>
              <a:spcAft>
                <a:spcPts val="0"/>
              </a:spcAft>
              <a:buSzPts val="1800"/>
              <a:buNone/>
            </a:pPr>
            <a:r>
              <a:rPr lang="en-US" sz="1900"/>
              <a:t>ALL MZAR Foster Dogs are PROHIBITED from visiting Dog Parks and are NOT ALLOWED BONES for safety reasons!</a:t>
            </a:r>
            <a:endParaRPr sz="1900"/>
          </a:p>
        </p:txBody>
      </p:sp>
      <p:sp>
        <p:nvSpPr>
          <p:cNvPr id="170" name="Google Shape;170;p24"/>
          <p:cNvSpPr txBox="1"/>
          <p:nvPr/>
        </p:nvSpPr>
        <p:spPr>
          <a:xfrm>
            <a:off x="321800" y="5733575"/>
            <a:ext cx="8925300" cy="95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FFFF00"/>
                </a:solidFill>
                <a:latin typeface="Arial"/>
                <a:ea typeface="Arial"/>
                <a:cs typeface="Arial"/>
                <a:sym typeface="Arial"/>
              </a:rPr>
              <a:t>FOSTER APPLICATION:     </a:t>
            </a:r>
            <a:r>
              <a:rPr lang="en-US" sz="3000" b="0" i="0" u="none" strike="noStrike" cap="none">
                <a:solidFill>
                  <a:schemeClr val="accent6"/>
                </a:solidFill>
                <a:latin typeface="Arial"/>
                <a:ea typeface="Arial"/>
                <a:cs typeface="Arial"/>
                <a:sym typeface="Arial"/>
              </a:rPr>
              <a:t>foster@motleyzoo.org</a:t>
            </a:r>
            <a:endParaRPr sz="3000" b="0" i="0" u="none" strike="noStrike" cap="none">
              <a:solidFill>
                <a:schemeClr val="accent6"/>
              </a:solidFill>
              <a:latin typeface="Arial"/>
              <a:ea typeface="Arial"/>
              <a:cs typeface="Arial"/>
              <a:sym typeface="Arial"/>
            </a:endParaRPr>
          </a:p>
        </p:txBody>
      </p:sp>
      <p:pic>
        <p:nvPicPr>
          <p:cNvPr id="171" name="Google Shape;171;p24"/>
          <p:cNvPicPr preferRelativeResize="0"/>
          <p:nvPr/>
        </p:nvPicPr>
        <p:blipFill rotWithShape="1">
          <a:blip r:embed="rId3">
            <a:alphaModFix/>
          </a:blip>
          <a:srcRect/>
          <a:stretch/>
        </p:blipFill>
        <p:spPr>
          <a:xfrm>
            <a:off x="8105600" y="1167875"/>
            <a:ext cx="3485851" cy="4354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236100" y="215175"/>
            <a:ext cx="118797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b="0" u="sng"/>
              <a:t>THE</a:t>
            </a:r>
            <a:r>
              <a:rPr lang="en-US" u="sng"/>
              <a:t> MISSION CENTER STUDIO</a:t>
            </a:r>
            <a:endParaRPr u="sng"/>
          </a:p>
        </p:txBody>
      </p:sp>
      <p:sp>
        <p:nvSpPr>
          <p:cNvPr id="177" name="Google Shape;177;p25"/>
          <p:cNvSpPr txBox="1">
            <a:spLocks noGrp="1"/>
          </p:cNvSpPr>
          <p:nvPr>
            <p:ph type="body" idx="1"/>
          </p:nvPr>
        </p:nvSpPr>
        <p:spPr>
          <a:xfrm>
            <a:off x="210850" y="1097700"/>
            <a:ext cx="7810200" cy="546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350"/>
              <a:t>Motley Zoo operates a 7,000 sq ft. facility in Downtown Redmond called our “Mission Center Studio”. </a:t>
            </a:r>
            <a:endParaRPr sz="2350"/>
          </a:p>
          <a:p>
            <a:pPr marL="0" lvl="0" indent="0" algn="l" rtl="0">
              <a:lnSpc>
                <a:spcPct val="100000"/>
              </a:lnSpc>
              <a:spcBef>
                <a:spcPts val="0"/>
              </a:spcBef>
              <a:spcAft>
                <a:spcPts val="0"/>
              </a:spcAft>
              <a:buSzPts val="1800"/>
              <a:buNone/>
            </a:pPr>
            <a:r>
              <a:rPr lang="en-US" sz="2350"/>
              <a:t>This space includes: </a:t>
            </a:r>
            <a:endParaRPr sz="2350"/>
          </a:p>
          <a:p>
            <a:pPr marL="457200" lvl="0" indent="-365125" algn="l" rtl="0">
              <a:lnSpc>
                <a:spcPct val="100000"/>
              </a:lnSpc>
              <a:spcBef>
                <a:spcPts val="1000"/>
              </a:spcBef>
              <a:spcAft>
                <a:spcPts val="0"/>
              </a:spcAft>
              <a:buSzPts val="2150"/>
              <a:buChar char="•"/>
            </a:pPr>
            <a:r>
              <a:rPr lang="en-US" sz="2150">
                <a:solidFill>
                  <a:schemeClr val="accent4"/>
                </a:solidFill>
              </a:rPr>
              <a:t>The Main Stage- </a:t>
            </a:r>
            <a:r>
              <a:rPr lang="en-US" sz="2150">
                <a:solidFill>
                  <a:srgbClr val="A5A5A5"/>
                </a:solidFill>
              </a:rPr>
              <a:t>adoptions are performed, </a:t>
            </a:r>
            <a:r>
              <a:rPr lang="en-US" sz="2150"/>
              <a:t>events are coordinated, and various other action occurs.</a:t>
            </a:r>
            <a:endParaRPr sz="2150"/>
          </a:p>
          <a:p>
            <a:pPr marL="457200" lvl="0" indent="-346075" algn="l" rtl="0">
              <a:lnSpc>
                <a:spcPct val="100000"/>
              </a:lnSpc>
              <a:spcBef>
                <a:spcPts val="1000"/>
              </a:spcBef>
              <a:spcAft>
                <a:spcPts val="0"/>
              </a:spcAft>
              <a:buSzPts val="1850"/>
              <a:buChar char="•"/>
            </a:pPr>
            <a:r>
              <a:rPr lang="en-US" sz="2150">
                <a:solidFill>
                  <a:srgbClr val="FFC000"/>
                </a:solidFill>
              </a:rPr>
              <a:t>Rock Star Treatment</a:t>
            </a:r>
            <a:r>
              <a:rPr lang="en-US" sz="2150"/>
              <a:t> a Dog Daycare and Training Facility. RST is </a:t>
            </a:r>
            <a:r>
              <a:rPr lang="en-US" sz="2180"/>
              <a:t>a service-based fundraising effort where proceeds support MZAR’s Rescue Mission.</a:t>
            </a:r>
            <a:r>
              <a:rPr lang="en-US" sz="2500"/>
              <a:t> </a:t>
            </a:r>
            <a:r>
              <a:rPr lang="en-US" sz="2180"/>
              <a:t>Our services are available to anyone in the community, including adopters, foster families, volunteers and those who have obtained dogs elsewhere. </a:t>
            </a:r>
            <a:r>
              <a:rPr lang="en-US" sz="2150"/>
              <a:t> </a:t>
            </a:r>
            <a:endParaRPr sz="2150">
              <a:solidFill>
                <a:srgbClr val="F1C232"/>
              </a:solidFill>
            </a:endParaRPr>
          </a:p>
          <a:p>
            <a:pPr marL="457200" lvl="0" indent="-365125" algn="l" rtl="0">
              <a:lnSpc>
                <a:spcPct val="100000"/>
              </a:lnSpc>
              <a:spcBef>
                <a:spcPts val="1000"/>
              </a:spcBef>
              <a:spcAft>
                <a:spcPts val="0"/>
              </a:spcAft>
              <a:buSzPts val="2150"/>
              <a:buChar char="•"/>
            </a:pPr>
            <a:r>
              <a:rPr lang="en-US" sz="2150">
                <a:solidFill>
                  <a:schemeClr val="accent4"/>
                </a:solidFill>
              </a:rPr>
              <a:t>The Cat Lounge</a:t>
            </a:r>
            <a:r>
              <a:rPr lang="en-US" sz="2150"/>
              <a:t> which operates like a foster home, provides temporary care until a cat finds a loving, permanent home.</a:t>
            </a:r>
            <a:endParaRPr sz="1950"/>
          </a:p>
          <a:p>
            <a:pPr marL="0" lvl="0" indent="0" algn="l" rtl="0">
              <a:lnSpc>
                <a:spcPct val="100000"/>
              </a:lnSpc>
              <a:spcBef>
                <a:spcPts val="1000"/>
              </a:spcBef>
              <a:spcAft>
                <a:spcPts val="0"/>
              </a:spcAft>
              <a:buSzPts val="1800"/>
              <a:buNone/>
            </a:pPr>
            <a:endParaRPr sz="2550">
              <a:solidFill>
                <a:schemeClr val="accent6"/>
              </a:solidFill>
            </a:endParaRPr>
          </a:p>
          <a:p>
            <a:pPr marL="0" lvl="0" indent="0" algn="l" rtl="0">
              <a:lnSpc>
                <a:spcPct val="100000"/>
              </a:lnSpc>
              <a:spcBef>
                <a:spcPts val="1000"/>
              </a:spcBef>
              <a:spcAft>
                <a:spcPts val="0"/>
              </a:spcAft>
              <a:buSzPts val="1800"/>
              <a:buNone/>
            </a:pPr>
            <a:endParaRPr sz="2450"/>
          </a:p>
          <a:p>
            <a:pPr marL="0" lvl="0" indent="0" algn="l" rtl="0">
              <a:lnSpc>
                <a:spcPct val="100000"/>
              </a:lnSpc>
              <a:spcBef>
                <a:spcPts val="1000"/>
              </a:spcBef>
              <a:spcAft>
                <a:spcPts val="0"/>
              </a:spcAft>
              <a:buSzPts val="1800"/>
              <a:buNone/>
            </a:pPr>
            <a:endParaRPr sz="1850"/>
          </a:p>
        </p:txBody>
      </p:sp>
      <p:pic>
        <p:nvPicPr>
          <p:cNvPr id="178" name="Google Shape;178;p25"/>
          <p:cNvPicPr preferRelativeResize="0"/>
          <p:nvPr/>
        </p:nvPicPr>
        <p:blipFill rotWithShape="1">
          <a:blip r:embed="rId3">
            <a:alphaModFix/>
          </a:blip>
          <a:srcRect/>
          <a:stretch/>
        </p:blipFill>
        <p:spPr>
          <a:xfrm>
            <a:off x="8078050" y="1297300"/>
            <a:ext cx="3839400" cy="4901375"/>
          </a:xfrm>
          <a:prstGeom prst="rect">
            <a:avLst/>
          </a:prstGeom>
          <a:noFill/>
          <a:ln w="19050" cap="flat" cmpd="sng">
            <a:solidFill>
              <a:srgbClr val="999999"/>
            </a:solidFill>
            <a:prstDash val="solid"/>
            <a:round/>
            <a:headEnd type="none" w="sm" len="sm"/>
            <a:tailEnd type="none" w="sm" len="sm"/>
          </a:ln>
          <a:effectLst>
            <a:outerShdw blurRad="190500" algn="tl" rotWithShape="0">
              <a:srgbClr val="000000">
                <a:alpha val="69019"/>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591850" y="405275"/>
            <a:ext cx="118797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b="0" u="sng"/>
              <a:t>THE </a:t>
            </a:r>
            <a:r>
              <a:rPr lang="en-US" u="sng"/>
              <a:t>MISSION CENTER STUDIO cont...</a:t>
            </a:r>
            <a:endParaRPr u="sng"/>
          </a:p>
        </p:txBody>
      </p:sp>
      <p:sp>
        <p:nvSpPr>
          <p:cNvPr id="184" name="Google Shape;184;p26"/>
          <p:cNvSpPr txBox="1">
            <a:spLocks noGrp="1"/>
          </p:cNvSpPr>
          <p:nvPr>
            <p:ph type="body" idx="1"/>
          </p:nvPr>
        </p:nvSpPr>
        <p:spPr>
          <a:xfrm>
            <a:off x="515650" y="1173900"/>
            <a:ext cx="7284000" cy="538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endParaRPr sz="2450">
              <a:solidFill>
                <a:schemeClr val="accent4"/>
              </a:solidFill>
            </a:endParaRPr>
          </a:p>
          <a:p>
            <a:pPr marL="457200" lvl="0" indent="-384175" algn="l" rtl="0">
              <a:lnSpc>
                <a:spcPct val="100000"/>
              </a:lnSpc>
              <a:spcBef>
                <a:spcPts val="1000"/>
              </a:spcBef>
              <a:spcAft>
                <a:spcPts val="0"/>
              </a:spcAft>
              <a:buSzPts val="2450"/>
              <a:buChar char="•"/>
            </a:pPr>
            <a:r>
              <a:rPr lang="en-US" sz="2450">
                <a:solidFill>
                  <a:schemeClr val="accent4"/>
                </a:solidFill>
              </a:rPr>
              <a:t>The MZAR Rock Star Shop</a:t>
            </a:r>
            <a:r>
              <a:rPr lang="en-US" sz="2450"/>
              <a:t> which sells a variety of MZAR merch and various other animal supplies like leashes, collars, etc.</a:t>
            </a:r>
            <a:endParaRPr sz="2450"/>
          </a:p>
          <a:p>
            <a:pPr marL="457200" lvl="0" indent="-384175" algn="l" rtl="0">
              <a:lnSpc>
                <a:spcPct val="100000"/>
              </a:lnSpc>
              <a:spcBef>
                <a:spcPts val="1000"/>
              </a:spcBef>
              <a:spcAft>
                <a:spcPts val="0"/>
              </a:spcAft>
              <a:buSzPts val="2450"/>
              <a:buChar char="•"/>
            </a:pPr>
            <a:r>
              <a:rPr lang="en-US" sz="2450">
                <a:solidFill>
                  <a:schemeClr val="accent4"/>
                </a:solidFill>
              </a:rPr>
              <a:t>Backstage Access</a:t>
            </a:r>
            <a:r>
              <a:rPr lang="en-US" sz="2450"/>
              <a:t> where supplies are stored and fosters can come get what they need.</a:t>
            </a:r>
            <a:endParaRPr sz="2450"/>
          </a:p>
          <a:p>
            <a:pPr marL="457200" lvl="0" indent="-384175" algn="l" rtl="0">
              <a:lnSpc>
                <a:spcPct val="100000"/>
              </a:lnSpc>
              <a:spcBef>
                <a:spcPts val="1000"/>
              </a:spcBef>
              <a:spcAft>
                <a:spcPts val="0"/>
              </a:spcAft>
              <a:buSzPts val="2450"/>
              <a:buChar char="•"/>
            </a:pPr>
            <a:r>
              <a:rPr lang="en-US" sz="2450">
                <a:solidFill>
                  <a:schemeClr val="accent4"/>
                </a:solidFill>
              </a:rPr>
              <a:t>Coming Soon: </a:t>
            </a:r>
            <a:r>
              <a:rPr lang="en-US" sz="2450"/>
              <a:t>The Dog Lounge where our Adoptable Roadies can hang out and meet (day use only) by prospective families, similar to a shelter setting</a:t>
            </a:r>
            <a:r>
              <a:rPr lang="en-US" sz="2250"/>
              <a:t>.</a:t>
            </a:r>
            <a:endParaRPr sz="2650"/>
          </a:p>
          <a:p>
            <a:pPr marL="0" lvl="0" indent="0" algn="l" rtl="0">
              <a:lnSpc>
                <a:spcPct val="100000"/>
              </a:lnSpc>
              <a:spcBef>
                <a:spcPts val="1000"/>
              </a:spcBef>
              <a:spcAft>
                <a:spcPts val="0"/>
              </a:spcAft>
              <a:buSzPts val="1800"/>
              <a:buNone/>
            </a:pPr>
            <a:endParaRPr sz="2550">
              <a:solidFill>
                <a:schemeClr val="accent6"/>
              </a:solidFill>
            </a:endParaRPr>
          </a:p>
          <a:p>
            <a:pPr marL="0" lvl="0" indent="0" algn="l" rtl="0">
              <a:lnSpc>
                <a:spcPct val="100000"/>
              </a:lnSpc>
              <a:spcBef>
                <a:spcPts val="1000"/>
              </a:spcBef>
              <a:spcAft>
                <a:spcPts val="0"/>
              </a:spcAft>
              <a:buSzPts val="1800"/>
              <a:buNone/>
            </a:pPr>
            <a:endParaRPr sz="2450"/>
          </a:p>
          <a:p>
            <a:pPr marL="0" lvl="0" indent="0" algn="l" rtl="0">
              <a:lnSpc>
                <a:spcPct val="100000"/>
              </a:lnSpc>
              <a:spcBef>
                <a:spcPts val="1000"/>
              </a:spcBef>
              <a:spcAft>
                <a:spcPts val="0"/>
              </a:spcAft>
              <a:buSzPts val="1800"/>
              <a:buNone/>
            </a:pPr>
            <a:endParaRPr sz="1850"/>
          </a:p>
        </p:txBody>
      </p:sp>
      <p:pic>
        <p:nvPicPr>
          <p:cNvPr id="185" name="Google Shape;185;p26"/>
          <p:cNvPicPr preferRelativeResize="0"/>
          <p:nvPr/>
        </p:nvPicPr>
        <p:blipFill rotWithShape="1">
          <a:blip r:embed="rId3">
            <a:alphaModFix/>
          </a:blip>
          <a:srcRect/>
          <a:stretch/>
        </p:blipFill>
        <p:spPr>
          <a:xfrm>
            <a:off x="7941050" y="1537450"/>
            <a:ext cx="3276400" cy="4182625"/>
          </a:xfrm>
          <a:prstGeom prst="rect">
            <a:avLst/>
          </a:prstGeom>
          <a:noFill/>
          <a:ln w="19050" cap="flat" cmpd="sng">
            <a:solidFill>
              <a:srgbClr val="999999"/>
            </a:solidFill>
            <a:prstDash val="solid"/>
            <a:round/>
            <a:headEnd type="none" w="sm" len="sm"/>
            <a:tailEnd type="none" w="sm" len="sm"/>
          </a:ln>
          <a:effectLst>
            <a:outerShdw blurRad="190500" algn="tl" rotWithShape="0">
              <a:srgbClr val="000000">
                <a:alpha val="6902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04800" y="225663"/>
            <a:ext cx="10515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600" u="sng"/>
              <a:t>MISSION CENTER STUDIO cont...</a:t>
            </a:r>
            <a:endParaRPr sz="3600" u="sng"/>
          </a:p>
        </p:txBody>
      </p:sp>
      <p:sp>
        <p:nvSpPr>
          <p:cNvPr id="191" name="Google Shape;191;p27"/>
          <p:cNvSpPr txBox="1">
            <a:spLocks noGrp="1"/>
          </p:cNvSpPr>
          <p:nvPr>
            <p:ph type="body" idx="1"/>
          </p:nvPr>
        </p:nvSpPr>
        <p:spPr>
          <a:xfrm>
            <a:off x="304800" y="965700"/>
            <a:ext cx="7241400" cy="560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2350"/>
              <a:t>Volunteer opportunities at the Mission Center Studio are plentiful and we are always looking for support!</a:t>
            </a:r>
            <a:endParaRPr sz="2350"/>
          </a:p>
          <a:p>
            <a:pPr marL="0" lvl="0" indent="0" algn="l" rtl="0">
              <a:lnSpc>
                <a:spcPct val="100000"/>
              </a:lnSpc>
              <a:spcBef>
                <a:spcPts val="1000"/>
              </a:spcBef>
              <a:spcAft>
                <a:spcPts val="0"/>
              </a:spcAft>
              <a:buClr>
                <a:schemeClr val="dk1"/>
              </a:buClr>
              <a:buSzPts val="1100"/>
              <a:buFont typeface="Arial"/>
              <a:buNone/>
            </a:pPr>
            <a:r>
              <a:rPr lang="en-US" sz="2350">
                <a:solidFill>
                  <a:schemeClr val="accent4"/>
                </a:solidFill>
              </a:rPr>
              <a:t>We need YOU!</a:t>
            </a:r>
            <a:endParaRPr sz="2350"/>
          </a:p>
          <a:p>
            <a:pPr marL="0" lvl="0" indent="0" algn="l" rtl="0">
              <a:lnSpc>
                <a:spcPct val="100000"/>
              </a:lnSpc>
              <a:spcBef>
                <a:spcPts val="1000"/>
              </a:spcBef>
              <a:spcAft>
                <a:spcPts val="0"/>
              </a:spcAft>
              <a:buClr>
                <a:schemeClr val="dk1"/>
              </a:buClr>
              <a:buSzPts val="1100"/>
              <a:buFont typeface="Arial"/>
              <a:buNone/>
            </a:pPr>
            <a:r>
              <a:rPr lang="en-US" sz="2350"/>
              <a:t>Regular volunteer shifts are available for those 18yrs+. Initial training includes 4 shifts for 4 weeks to learn the basics!</a:t>
            </a:r>
            <a:endParaRPr sz="2350"/>
          </a:p>
          <a:p>
            <a:pPr marL="457200" lvl="0" indent="-377825" algn="l" rtl="0">
              <a:lnSpc>
                <a:spcPct val="100000"/>
              </a:lnSpc>
              <a:spcBef>
                <a:spcPts val="1000"/>
              </a:spcBef>
              <a:spcAft>
                <a:spcPts val="0"/>
              </a:spcAft>
              <a:buSzPts val="2350"/>
              <a:buChar char="•"/>
            </a:pPr>
            <a:r>
              <a:rPr lang="en-US" sz="2350"/>
              <a:t>Duties include: managing dog play rooms, housekeeping, organizing donations &amp; supplies, cat room, cat care, checking in and out daycare clients, laundry, selling merch, and other general daily tasks.</a:t>
            </a:r>
            <a:endParaRPr sz="850">
              <a:solidFill>
                <a:srgbClr val="FFC000"/>
              </a:solidFill>
            </a:endParaRPr>
          </a:p>
          <a:p>
            <a:pPr marL="0" lvl="0" indent="0" algn="l" rtl="0">
              <a:lnSpc>
                <a:spcPct val="100000"/>
              </a:lnSpc>
              <a:spcBef>
                <a:spcPts val="1000"/>
              </a:spcBef>
              <a:spcAft>
                <a:spcPts val="0"/>
              </a:spcAft>
              <a:buClr>
                <a:schemeClr val="dk1"/>
              </a:buClr>
              <a:buSzPts val="1100"/>
              <a:buFont typeface="Arial"/>
              <a:buNone/>
            </a:pPr>
            <a:r>
              <a:rPr lang="en-US" sz="2450">
                <a:solidFill>
                  <a:srgbClr val="FFFF00"/>
                </a:solidFill>
              </a:rPr>
              <a:t>VOLUNTEER APPLICATION: </a:t>
            </a:r>
            <a:r>
              <a:rPr lang="en-US" sz="2550">
                <a:solidFill>
                  <a:schemeClr val="accent6"/>
                </a:solidFill>
              </a:rPr>
              <a:t>volunteer@motleyzoo.org</a:t>
            </a:r>
            <a:endParaRPr sz="2550">
              <a:solidFill>
                <a:schemeClr val="accent6"/>
              </a:solidFill>
            </a:endParaRPr>
          </a:p>
          <a:p>
            <a:pPr marL="0" lvl="0" indent="0" algn="l" rtl="0">
              <a:lnSpc>
                <a:spcPct val="100000"/>
              </a:lnSpc>
              <a:spcBef>
                <a:spcPts val="1000"/>
              </a:spcBef>
              <a:spcAft>
                <a:spcPts val="0"/>
              </a:spcAft>
              <a:buClr>
                <a:schemeClr val="dk1"/>
              </a:buClr>
              <a:buSzPts val="1100"/>
              <a:buFont typeface="Arial"/>
              <a:buNone/>
            </a:pPr>
            <a:endParaRPr sz="2450"/>
          </a:p>
          <a:p>
            <a:pPr marL="228600" lvl="0" indent="-90804" algn="l" rtl="0">
              <a:lnSpc>
                <a:spcPct val="70000"/>
              </a:lnSpc>
              <a:spcBef>
                <a:spcPts val="1000"/>
              </a:spcBef>
              <a:spcAft>
                <a:spcPts val="0"/>
              </a:spcAft>
              <a:buClr>
                <a:srgbClr val="AEABAB"/>
              </a:buClr>
              <a:buSzPts val="2170"/>
              <a:buFont typeface="Arial"/>
              <a:buNone/>
            </a:pPr>
            <a:endParaRPr sz="2480"/>
          </a:p>
          <a:p>
            <a:pPr marL="0" lvl="0" indent="0" algn="ctr" rtl="0">
              <a:lnSpc>
                <a:spcPct val="70000"/>
              </a:lnSpc>
              <a:spcBef>
                <a:spcPts val="1000"/>
              </a:spcBef>
              <a:spcAft>
                <a:spcPts val="0"/>
              </a:spcAft>
              <a:buClr>
                <a:srgbClr val="C55A11"/>
              </a:buClr>
              <a:buSzPts val="2170"/>
              <a:buFont typeface="Arial"/>
              <a:buNone/>
            </a:pPr>
            <a:endParaRPr/>
          </a:p>
          <a:p>
            <a:pPr marL="228600" lvl="0" indent="-90804" algn="l" rtl="0">
              <a:lnSpc>
                <a:spcPct val="70000"/>
              </a:lnSpc>
              <a:spcBef>
                <a:spcPts val="1000"/>
              </a:spcBef>
              <a:spcAft>
                <a:spcPts val="0"/>
              </a:spcAft>
              <a:buClr>
                <a:srgbClr val="AEABAB"/>
              </a:buClr>
              <a:buSzPts val="2170"/>
              <a:buFont typeface="Arial"/>
              <a:buNone/>
            </a:pPr>
            <a:endParaRPr sz="2170"/>
          </a:p>
          <a:p>
            <a:pPr marL="0" lvl="0" indent="0" algn="l" rtl="0">
              <a:lnSpc>
                <a:spcPct val="90000"/>
              </a:lnSpc>
              <a:spcBef>
                <a:spcPts val="1000"/>
              </a:spcBef>
              <a:spcAft>
                <a:spcPts val="0"/>
              </a:spcAft>
              <a:buSzPts val="1800"/>
              <a:buNone/>
            </a:pPr>
            <a:endParaRPr/>
          </a:p>
        </p:txBody>
      </p:sp>
      <p:pic>
        <p:nvPicPr>
          <p:cNvPr id="192" name="Google Shape;192;p27"/>
          <p:cNvPicPr preferRelativeResize="0"/>
          <p:nvPr/>
        </p:nvPicPr>
        <p:blipFill rotWithShape="1">
          <a:blip r:embed="rId3">
            <a:alphaModFix/>
          </a:blip>
          <a:srcRect/>
          <a:stretch/>
        </p:blipFill>
        <p:spPr>
          <a:xfrm>
            <a:off x="7762750" y="1312050"/>
            <a:ext cx="3943175" cy="4928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234000" y="160350"/>
            <a:ext cx="113610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b="0" u="sng"/>
              <a:t>MOTLEY ZOO</a:t>
            </a:r>
            <a:r>
              <a:rPr lang="en-US" u="sng"/>
              <a:t> EVENTS!</a:t>
            </a:r>
            <a:r>
              <a:rPr lang="en-US"/>
              <a:t>    </a:t>
            </a:r>
            <a:endParaRPr sz="2700" u="sng">
              <a:solidFill>
                <a:srgbClr val="A5A5A5"/>
              </a:solidFill>
            </a:endParaRPr>
          </a:p>
        </p:txBody>
      </p:sp>
      <p:sp>
        <p:nvSpPr>
          <p:cNvPr id="198" name="Google Shape;198;p28"/>
          <p:cNvSpPr txBox="1">
            <a:spLocks noGrp="1"/>
          </p:cNvSpPr>
          <p:nvPr>
            <p:ph type="body" idx="1"/>
          </p:nvPr>
        </p:nvSpPr>
        <p:spPr>
          <a:xfrm>
            <a:off x="234475" y="926625"/>
            <a:ext cx="7502700" cy="578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100"/>
              <a:t>Motley Zoo depends upon our Community Outreach Crew (YOU!) to get out into the community and share our mission!</a:t>
            </a:r>
            <a:endParaRPr sz="2100"/>
          </a:p>
          <a:p>
            <a:pPr marL="0" lvl="0" indent="0" algn="l" rtl="0">
              <a:lnSpc>
                <a:spcPct val="90000"/>
              </a:lnSpc>
              <a:spcBef>
                <a:spcPts val="1000"/>
              </a:spcBef>
              <a:spcAft>
                <a:spcPts val="0"/>
              </a:spcAft>
              <a:buSzPts val="1800"/>
              <a:buNone/>
            </a:pPr>
            <a:r>
              <a:rPr lang="en-US" sz="2100" i="1">
                <a:solidFill>
                  <a:schemeClr val="accent4"/>
                </a:solidFill>
              </a:rPr>
              <a:t>In Person (COVID dependent) Events:</a:t>
            </a:r>
            <a:endParaRPr sz="2100" i="1">
              <a:solidFill>
                <a:schemeClr val="accent4"/>
              </a:solidFill>
            </a:endParaRPr>
          </a:p>
          <a:p>
            <a:pPr marL="0" lvl="0" indent="0" algn="l" rtl="0">
              <a:lnSpc>
                <a:spcPct val="90000"/>
              </a:lnSpc>
              <a:spcBef>
                <a:spcPts val="1000"/>
              </a:spcBef>
              <a:spcAft>
                <a:spcPts val="0"/>
              </a:spcAft>
              <a:buSzPts val="1800"/>
              <a:buNone/>
            </a:pPr>
            <a:r>
              <a:rPr lang="en-US" sz="2100">
                <a:solidFill>
                  <a:schemeClr val="accent6"/>
                </a:solidFill>
              </a:rPr>
              <a:t>Meet &amp; Greets- </a:t>
            </a:r>
            <a:r>
              <a:rPr lang="en-US" sz="2100"/>
              <a:t>an opportunity (typically at Pet Stores) for adoptable animals to meet and interact with the public and potential adopters.</a:t>
            </a:r>
            <a:endParaRPr sz="2100"/>
          </a:p>
          <a:p>
            <a:pPr marL="0" lvl="0" indent="0" algn="l" rtl="0">
              <a:lnSpc>
                <a:spcPct val="90000"/>
              </a:lnSpc>
              <a:spcBef>
                <a:spcPts val="1000"/>
              </a:spcBef>
              <a:spcAft>
                <a:spcPts val="0"/>
              </a:spcAft>
              <a:buSzPts val="1800"/>
              <a:buNone/>
            </a:pPr>
            <a:r>
              <a:rPr lang="en-US" sz="2100">
                <a:solidFill>
                  <a:schemeClr val="accent6"/>
                </a:solidFill>
              </a:rPr>
              <a:t>Merch Booths- </a:t>
            </a:r>
            <a:r>
              <a:rPr lang="en-US" sz="2100"/>
              <a:t>we represent MZAR and sell T-shirts and merch at many concerts and festivals all over Seattle and the PNW. Volunteers help with transport, set-up, take-down and everything in between.</a:t>
            </a:r>
            <a:endParaRPr sz="2100"/>
          </a:p>
          <a:p>
            <a:pPr marL="0" lvl="0" indent="0" algn="l" rtl="0">
              <a:lnSpc>
                <a:spcPct val="90000"/>
              </a:lnSpc>
              <a:spcBef>
                <a:spcPts val="1000"/>
              </a:spcBef>
              <a:spcAft>
                <a:spcPts val="0"/>
              </a:spcAft>
              <a:buSzPts val="1800"/>
              <a:buNone/>
            </a:pPr>
            <a:r>
              <a:rPr lang="en-US" sz="2100">
                <a:solidFill>
                  <a:schemeClr val="accent6"/>
                </a:solidFill>
              </a:rPr>
              <a:t>MZAR Pop-Ups- </a:t>
            </a:r>
            <a:r>
              <a:rPr lang="en-US" sz="2100"/>
              <a:t>smaller scale events typically in support of a local business partnering with MZAR, showcasing a few animals.</a:t>
            </a:r>
            <a:endParaRPr sz="2100"/>
          </a:p>
          <a:p>
            <a:pPr marL="0" lvl="0" indent="0" algn="l" rtl="0">
              <a:lnSpc>
                <a:spcPct val="90000"/>
              </a:lnSpc>
              <a:spcBef>
                <a:spcPts val="1000"/>
              </a:spcBef>
              <a:spcAft>
                <a:spcPts val="0"/>
              </a:spcAft>
              <a:buSzPts val="1800"/>
              <a:buNone/>
            </a:pPr>
            <a:r>
              <a:rPr lang="en-US" sz="2100">
                <a:solidFill>
                  <a:schemeClr val="accent6"/>
                </a:solidFill>
              </a:rPr>
              <a:t>Puppy Parties- </a:t>
            </a:r>
            <a:r>
              <a:rPr lang="en-US" sz="2100"/>
              <a:t>individuals, larger businesses and corporations donate for a few hours of puppy and/or kitten interaction/ therapy!</a:t>
            </a:r>
            <a:endParaRPr sz="2100"/>
          </a:p>
          <a:p>
            <a:pPr marL="0" lvl="0" indent="0" algn="l" rtl="0">
              <a:lnSpc>
                <a:spcPct val="90000"/>
              </a:lnSpc>
              <a:spcBef>
                <a:spcPts val="1000"/>
              </a:spcBef>
              <a:spcAft>
                <a:spcPts val="0"/>
              </a:spcAft>
              <a:buSzPts val="1800"/>
              <a:buNone/>
            </a:pPr>
            <a:endParaRPr sz="2100"/>
          </a:p>
        </p:txBody>
      </p:sp>
      <p:pic>
        <p:nvPicPr>
          <p:cNvPr id="199" name="Google Shape;199;p28"/>
          <p:cNvPicPr preferRelativeResize="0"/>
          <p:nvPr/>
        </p:nvPicPr>
        <p:blipFill rotWithShape="1">
          <a:blip r:embed="rId3">
            <a:alphaModFix/>
          </a:blip>
          <a:srcRect l="3961" r="14691"/>
          <a:stretch/>
        </p:blipFill>
        <p:spPr>
          <a:xfrm>
            <a:off x="7737175" y="1108350"/>
            <a:ext cx="4084399" cy="5020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391275" y="208013"/>
            <a:ext cx="10515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600" u="sng"/>
              <a:t>EVENTS cont:</a:t>
            </a:r>
            <a:endParaRPr sz="3600" u="sng"/>
          </a:p>
        </p:txBody>
      </p:sp>
      <p:sp>
        <p:nvSpPr>
          <p:cNvPr id="205" name="Google Shape;205;p29"/>
          <p:cNvSpPr txBox="1">
            <a:spLocks noGrp="1"/>
          </p:cNvSpPr>
          <p:nvPr>
            <p:ph type="body" idx="1"/>
          </p:nvPr>
        </p:nvSpPr>
        <p:spPr>
          <a:xfrm>
            <a:off x="238875" y="939200"/>
            <a:ext cx="6792600" cy="48720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SzPts val="1900"/>
              <a:buChar char="•"/>
            </a:pPr>
            <a:r>
              <a:rPr lang="en-US" sz="1900"/>
              <a:t>The Motley Zoo Events Crew looks for outgoing, dependable, committed volunteers, at least 18 years of age. Events are the face of our organization, and volunteers must to be eager to learn and advocate for the mission of our volunteer-driven animal rescue.</a:t>
            </a:r>
            <a:endParaRPr sz="1900"/>
          </a:p>
          <a:p>
            <a:pPr marL="457200" lvl="0" indent="-349250" algn="l" rtl="0">
              <a:lnSpc>
                <a:spcPct val="115000"/>
              </a:lnSpc>
              <a:spcBef>
                <a:spcPts val="1000"/>
              </a:spcBef>
              <a:spcAft>
                <a:spcPts val="0"/>
              </a:spcAft>
              <a:buSzPts val="1900"/>
              <a:buChar char="•"/>
            </a:pPr>
            <a:r>
              <a:rPr lang="en-US" sz="1900"/>
              <a:t>Events are FUN, but are also hard work and range in length of time anywhere from 3 hours (Meet &amp; Greets) to 8 hours (concerts!) </a:t>
            </a:r>
            <a:endParaRPr sz="1900"/>
          </a:p>
          <a:p>
            <a:pPr marL="457200" lvl="0" indent="-349250" algn="l" rtl="0">
              <a:lnSpc>
                <a:spcPct val="115000"/>
              </a:lnSpc>
              <a:spcBef>
                <a:spcPts val="1000"/>
              </a:spcBef>
              <a:spcAft>
                <a:spcPts val="0"/>
              </a:spcAft>
              <a:buSzPts val="1900"/>
              <a:buChar char="•"/>
            </a:pPr>
            <a:r>
              <a:rPr lang="en-US" sz="1900"/>
              <a:t>Transportation to off-site events may be available, but is not guaranteed. Just ask if you need a ride!</a:t>
            </a:r>
            <a:endParaRPr sz="1900"/>
          </a:p>
          <a:p>
            <a:pPr marL="457200" lvl="0" indent="-349250" algn="l" rtl="0">
              <a:lnSpc>
                <a:spcPct val="115000"/>
              </a:lnSpc>
              <a:spcBef>
                <a:spcPts val="1000"/>
              </a:spcBef>
              <a:spcAft>
                <a:spcPts val="0"/>
              </a:spcAft>
              <a:buSzPts val="1900"/>
              <a:buChar char="•"/>
            </a:pPr>
            <a:r>
              <a:rPr lang="en-US" sz="1900"/>
              <a:t>Motley Zoo also hosts a few yearly on-site events at the Mission Center Studio.</a:t>
            </a:r>
            <a:endParaRPr sz="1900"/>
          </a:p>
          <a:p>
            <a:pPr marL="0" lvl="0" indent="0" algn="l" rtl="0">
              <a:lnSpc>
                <a:spcPct val="90000"/>
              </a:lnSpc>
              <a:spcBef>
                <a:spcPts val="1000"/>
              </a:spcBef>
              <a:spcAft>
                <a:spcPts val="0"/>
              </a:spcAft>
              <a:buSzPts val="1800"/>
              <a:buNone/>
            </a:pPr>
            <a:endParaRPr sz="2400"/>
          </a:p>
        </p:txBody>
      </p:sp>
      <p:sp>
        <p:nvSpPr>
          <p:cNvPr id="206" name="Google Shape;206;p29"/>
          <p:cNvSpPr txBox="1"/>
          <p:nvPr/>
        </p:nvSpPr>
        <p:spPr>
          <a:xfrm>
            <a:off x="431325" y="5822850"/>
            <a:ext cx="8626500" cy="8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FFFF00"/>
                </a:solidFill>
                <a:latin typeface="Arial"/>
                <a:ea typeface="Arial"/>
                <a:cs typeface="Arial"/>
                <a:sym typeface="Arial"/>
              </a:rPr>
              <a:t>THE EVENTS CREW:  </a:t>
            </a:r>
            <a:r>
              <a:rPr lang="en-US" sz="2900" b="0" i="0" u="none" strike="noStrike" cap="none">
                <a:solidFill>
                  <a:schemeClr val="accent6"/>
                </a:solidFill>
                <a:latin typeface="Arial"/>
                <a:ea typeface="Arial"/>
                <a:cs typeface="Arial"/>
                <a:sym typeface="Arial"/>
              </a:rPr>
              <a:t>volunteer@motleyzoo.org</a:t>
            </a:r>
            <a:endParaRPr sz="2900" b="0" i="0" u="none" strike="noStrike" cap="none">
              <a:solidFill>
                <a:schemeClr val="accent6"/>
              </a:solidFill>
              <a:latin typeface="Arial"/>
              <a:ea typeface="Arial"/>
              <a:cs typeface="Arial"/>
              <a:sym typeface="Arial"/>
            </a:endParaRPr>
          </a:p>
        </p:txBody>
      </p:sp>
      <p:pic>
        <p:nvPicPr>
          <p:cNvPr id="207" name="Google Shape;207;p29"/>
          <p:cNvPicPr preferRelativeResize="0"/>
          <p:nvPr/>
        </p:nvPicPr>
        <p:blipFill rotWithShape="1">
          <a:blip r:embed="rId3">
            <a:alphaModFix/>
          </a:blip>
          <a:srcRect l="5417" r="9273"/>
          <a:stretch/>
        </p:blipFill>
        <p:spPr>
          <a:xfrm>
            <a:off x="7535325" y="1080800"/>
            <a:ext cx="3840350" cy="4501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386875" y="212150"/>
            <a:ext cx="74490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sz="4900" b="0" u="sng"/>
              <a:t>FUN</a:t>
            </a:r>
            <a:r>
              <a:rPr lang="en-US" sz="4900" u="sng"/>
              <a:t>DRAISING is </a:t>
            </a:r>
            <a:r>
              <a:rPr lang="en-US" sz="4900" b="0" u="sng"/>
              <a:t>FUN</a:t>
            </a:r>
            <a:r>
              <a:rPr lang="en-US" sz="4900" u="sng"/>
              <a:t>!</a:t>
            </a:r>
            <a:endParaRPr sz="4900" u="sng"/>
          </a:p>
        </p:txBody>
      </p:sp>
      <p:sp>
        <p:nvSpPr>
          <p:cNvPr id="213" name="Google Shape;213;p30"/>
          <p:cNvSpPr txBox="1">
            <a:spLocks noGrp="1"/>
          </p:cNvSpPr>
          <p:nvPr>
            <p:ph type="body" idx="1"/>
          </p:nvPr>
        </p:nvSpPr>
        <p:spPr>
          <a:xfrm>
            <a:off x="382650" y="1090050"/>
            <a:ext cx="7224600" cy="550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sz="2070"/>
              <a:t>Adoption donations do not fully cover veterinary expenses. </a:t>
            </a:r>
            <a:r>
              <a:rPr lang="en-US" sz="2070">
                <a:solidFill>
                  <a:srgbClr val="FFC000"/>
                </a:solidFill>
              </a:rPr>
              <a:t>We spend more than $500/ animal and on average, $15,000/ mo which means:</a:t>
            </a:r>
            <a:endParaRPr sz="2070">
              <a:solidFill>
                <a:srgbClr val="FFC000"/>
              </a:solidFill>
            </a:endParaRPr>
          </a:p>
          <a:p>
            <a:pPr marL="0" lvl="0" indent="0" algn="l" rtl="0">
              <a:lnSpc>
                <a:spcPct val="90000"/>
              </a:lnSpc>
              <a:spcBef>
                <a:spcPts val="1000"/>
              </a:spcBef>
              <a:spcAft>
                <a:spcPts val="0"/>
              </a:spcAft>
              <a:buSzPts val="1800"/>
              <a:buNone/>
            </a:pPr>
            <a:r>
              <a:rPr lang="en-US" sz="2070"/>
              <a:t>The animals require additional support from the community. </a:t>
            </a:r>
            <a:endParaRPr sz="2370" u="sng">
              <a:solidFill>
                <a:schemeClr val="accent6"/>
              </a:solidFill>
            </a:endParaRPr>
          </a:p>
          <a:p>
            <a:pPr marL="0" lvl="0" indent="0" algn="l" rtl="0">
              <a:lnSpc>
                <a:spcPct val="90000"/>
              </a:lnSpc>
              <a:spcBef>
                <a:spcPts val="1000"/>
              </a:spcBef>
              <a:spcAft>
                <a:spcPts val="0"/>
              </a:spcAft>
              <a:buSzPts val="1800"/>
              <a:buNone/>
            </a:pPr>
            <a:r>
              <a:rPr lang="en-US" sz="2370" u="sng">
                <a:solidFill>
                  <a:schemeClr val="accent6"/>
                </a:solidFill>
              </a:rPr>
              <a:t>DONORS ARE CRITICAL TO OUR MISSION</a:t>
            </a:r>
            <a:r>
              <a:rPr lang="en-US" sz="2070">
                <a:solidFill>
                  <a:srgbClr val="FFB43F"/>
                </a:solidFill>
              </a:rPr>
              <a:t> </a:t>
            </a:r>
            <a:endParaRPr sz="2070">
              <a:solidFill>
                <a:srgbClr val="FFB43F"/>
              </a:solidFill>
            </a:endParaRPr>
          </a:p>
          <a:p>
            <a:pPr marL="0" lvl="0" indent="0" algn="l" rtl="0">
              <a:lnSpc>
                <a:spcPct val="115000"/>
              </a:lnSpc>
              <a:spcBef>
                <a:spcPts val="1000"/>
              </a:spcBef>
              <a:spcAft>
                <a:spcPts val="0"/>
              </a:spcAft>
              <a:buClr>
                <a:schemeClr val="dk1"/>
              </a:buClr>
              <a:buSzPts val="1100"/>
              <a:buFont typeface="Arial"/>
              <a:buNone/>
            </a:pPr>
            <a:r>
              <a:rPr lang="en-US" sz="2070">
                <a:solidFill>
                  <a:srgbClr val="999999"/>
                </a:solidFill>
              </a:rPr>
              <a:t>Motley Zoo seeks fundraising volunteers of all types. The most successful are those who are self-motivated and willing to coordinate an event or virtual fundraiser based upon their own personal skills and passion! </a:t>
            </a:r>
            <a:endParaRPr sz="2070">
              <a:solidFill>
                <a:srgbClr val="999999"/>
              </a:solidFill>
            </a:endParaRPr>
          </a:p>
          <a:p>
            <a:pPr marL="0" lvl="0" indent="0" algn="l" rtl="0">
              <a:lnSpc>
                <a:spcPct val="115000"/>
              </a:lnSpc>
              <a:spcBef>
                <a:spcPts val="1000"/>
              </a:spcBef>
              <a:spcAft>
                <a:spcPts val="0"/>
              </a:spcAft>
              <a:buClr>
                <a:schemeClr val="dk1"/>
              </a:buClr>
              <a:buSzPts val="1100"/>
              <a:buFont typeface="Arial"/>
              <a:buNone/>
            </a:pPr>
            <a:r>
              <a:rPr lang="en-US" sz="2000">
                <a:solidFill>
                  <a:srgbClr val="999999"/>
                </a:solidFill>
              </a:rPr>
              <a:t>Using both yours and our social platforms, we will cross promote and help bring attention to our collective cause. </a:t>
            </a:r>
            <a:r>
              <a:rPr lang="en-US" sz="2070">
                <a:solidFill>
                  <a:srgbClr val="999999"/>
                </a:solidFill>
              </a:rPr>
              <a:t>Any funds generated by YOU on behalf of our animals go directly towards costly animal vet care!</a:t>
            </a:r>
            <a:endParaRPr sz="2070">
              <a:solidFill>
                <a:srgbClr val="999999"/>
              </a:solidFill>
            </a:endParaRPr>
          </a:p>
          <a:p>
            <a:pPr marL="0" lvl="0" indent="0" algn="l" rtl="0">
              <a:lnSpc>
                <a:spcPct val="90000"/>
              </a:lnSpc>
              <a:spcBef>
                <a:spcPts val="1000"/>
              </a:spcBef>
              <a:spcAft>
                <a:spcPts val="0"/>
              </a:spcAft>
              <a:buNone/>
            </a:pPr>
            <a:endParaRPr sz="1270">
              <a:solidFill>
                <a:srgbClr val="999999"/>
              </a:solidFill>
            </a:endParaRPr>
          </a:p>
          <a:p>
            <a:pPr marL="228600" lvl="0" indent="0" algn="l" rtl="0">
              <a:lnSpc>
                <a:spcPct val="90000"/>
              </a:lnSpc>
              <a:spcBef>
                <a:spcPts val="1000"/>
              </a:spcBef>
              <a:spcAft>
                <a:spcPts val="0"/>
              </a:spcAft>
              <a:buSzPts val="1800"/>
              <a:buNone/>
            </a:pPr>
            <a:endParaRPr sz="2170"/>
          </a:p>
          <a:p>
            <a:pPr marL="0" lvl="0" indent="0" algn="l" rtl="0">
              <a:lnSpc>
                <a:spcPct val="90000"/>
              </a:lnSpc>
              <a:spcBef>
                <a:spcPts val="1000"/>
              </a:spcBef>
              <a:spcAft>
                <a:spcPts val="0"/>
              </a:spcAft>
              <a:buClr>
                <a:srgbClr val="AEABAB"/>
              </a:buClr>
              <a:buSzPts val="2170"/>
              <a:buNone/>
            </a:pPr>
            <a:endParaRPr sz="2170"/>
          </a:p>
        </p:txBody>
      </p:sp>
      <p:pic>
        <p:nvPicPr>
          <p:cNvPr id="214" name="Google Shape;214;p30"/>
          <p:cNvPicPr preferRelativeResize="0"/>
          <p:nvPr/>
        </p:nvPicPr>
        <p:blipFill rotWithShape="1">
          <a:blip r:embed="rId3">
            <a:alphaModFix/>
          </a:blip>
          <a:srcRect/>
          <a:stretch/>
        </p:blipFill>
        <p:spPr>
          <a:xfrm>
            <a:off x="7835850" y="1175450"/>
            <a:ext cx="3738525" cy="4889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234475" y="84150"/>
            <a:ext cx="113610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b="0" u="sng"/>
              <a:t>FUNDRAISING cont...</a:t>
            </a:r>
            <a:r>
              <a:rPr lang="en-US"/>
              <a:t>   </a:t>
            </a:r>
            <a:endParaRPr sz="2700" u="sng">
              <a:solidFill>
                <a:srgbClr val="A5A5A5"/>
              </a:solidFill>
            </a:endParaRPr>
          </a:p>
        </p:txBody>
      </p:sp>
      <p:sp>
        <p:nvSpPr>
          <p:cNvPr id="220" name="Google Shape;220;p31"/>
          <p:cNvSpPr txBox="1">
            <a:spLocks noGrp="1"/>
          </p:cNvSpPr>
          <p:nvPr>
            <p:ph type="body" idx="1"/>
          </p:nvPr>
        </p:nvSpPr>
        <p:spPr>
          <a:xfrm>
            <a:off x="234475" y="965125"/>
            <a:ext cx="7645500" cy="578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200"/>
              <a:t>Motley Zoo depends upon our Community Outreach Crew to spread the word and generate support!  </a:t>
            </a:r>
            <a:endParaRPr sz="2200"/>
          </a:p>
          <a:p>
            <a:pPr marL="0" lvl="0" indent="0" algn="l" rtl="0">
              <a:lnSpc>
                <a:spcPct val="90000"/>
              </a:lnSpc>
              <a:spcBef>
                <a:spcPts val="1000"/>
              </a:spcBef>
              <a:spcAft>
                <a:spcPts val="0"/>
              </a:spcAft>
              <a:buSzPts val="1800"/>
              <a:buNone/>
            </a:pPr>
            <a:r>
              <a:rPr lang="en-US" sz="2200" i="1">
                <a:solidFill>
                  <a:schemeClr val="accent4"/>
                </a:solidFill>
              </a:rPr>
              <a:t>At Home and Virtually YOU can:</a:t>
            </a:r>
            <a:endParaRPr sz="2200" i="1">
              <a:solidFill>
                <a:schemeClr val="accent4"/>
              </a:solidFill>
            </a:endParaRPr>
          </a:p>
          <a:p>
            <a:pPr marL="0" lvl="0" indent="0" algn="l" rtl="0">
              <a:lnSpc>
                <a:spcPct val="90000"/>
              </a:lnSpc>
              <a:spcBef>
                <a:spcPts val="1000"/>
              </a:spcBef>
              <a:spcAft>
                <a:spcPts val="0"/>
              </a:spcAft>
              <a:buSzPts val="1800"/>
              <a:buNone/>
            </a:pPr>
            <a:r>
              <a:rPr lang="en-US" sz="2200">
                <a:solidFill>
                  <a:schemeClr val="accent6"/>
                </a:solidFill>
              </a:rPr>
              <a:t>Share- </a:t>
            </a:r>
            <a:r>
              <a:rPr lang="en-US" sz="2200"/>
              <a:t>spread the word about our Adoptable Roadies, campaigns, events and fundraising efforts on social media- or have your kids do sidewalk chalk art sharing our website!</a:t>
            </a:r>
            <a:endParaRPr sz="2200"/>
          </a:p>
          <a:p>
            <a:pPr marL="0" lvl="0" indent="0" algn="l" rtl="0">
              <a:lnSpc>
                <a:spcPct val="90000"/>
              </a:lnSpc>
              <a:spcBef>
                <a:spcPts val="1000"/>
              </a:spcBef>
              <a:spcAft>
                <a:spcPts val="0"/>
              </a:spcAft>
              <a:buSzPts val="1800"/>
              <a:buNone/>
            </a:pPr>
            <a:r>
              <a:rPr lang="en-US" sz="2200">
                <a:solidFill>
                  <a:schemeClr val="accent6"/>
                </a:solidFill>
              </a:rPr>
              <a:t>Put on virtual events- </a:t>
            </a:r>
            <a:r>
              <a:rPr lang="en-US" sz="2200"/>
              <a:t>start a fundraiser/ supply drive of your own by hosting a class/ meeting (ex: exercise, art, crafts, music), sell items you make, collect supplies for the animals and more...</a:t>
            </a:r>
            <a:endParaRPr sz="2200"/>
          </a:p>
          <a:p>
            <a:pPr marL="0" lvl="0" indent="0" algn="l" rtl="0">
              <a:lnSpc>
                <a:spcPct val="90000"/>
              </a:lnSpc>
              <a:spcBef>
                <a:spcPts val="1000"/>
              </a:spcBef>
              <a:spcAft>
                <a:spcPts val="0"/>
              </a:spcAft>
              <a:buSzPts val="1800"/>
              <a:buNone/>
            </a:pPr>
            <a:r>
              <a:rPr lang="en-US" sz="2200">
                <a:solidFill>
                  <a:schemeClr val="accent6"/>
                </a:solidFill>
              </a:rPr>
              <a:t>“Bring rescue to work”- </a:t>
            </a:r>
            <a:r>
              <a:rPr lang="en-US" sz="2200"/>
              <a:t>have our animals join your company’s virtual meetings, adding some cuteness to your work week!</a:t>
            </a:r>
            <a:endParaRPr sz="2200"/>
          </a:p>
          <a:p>
            <a:pPr marL="0" lvl="0" indent="0" algn="l" rtl="0">
              <a:lnSpc>
                <a:spcPct val="90000"/>
              </a:lnSpc>
              <a:spcBef>
                <a:spcPts val="1000"/>
              </a:spcBef>
              <a:spcAft>
                <a:spcPts val="0"/>
              </a:spcAft>
              <a:buSzPts val="1800"/>
              <a:buNone/>
            </a:pPr>
            <a:r>
              <a:rPr lang="en-US" sz="2200">
                <a:solidFill>
                  <a:schemeClr val="accent6"/>
                </a:solidFill>
              </a:rPr>
              <a:t>Celebrate- </a:t>
            </a:r>
            <a:r>
              <a:rPr lang="en-US" sz="2200"/>
              <a:t>support the animals through celebrations and special occasions like birthdays, anniversaries and more!</a:t>
            </a:r>
            <a:endParaRPr sz="2200"/>
          </a:p>
          <a:p>
            <a:pPr marL="0" lvl="0" indent="0" algn="l" rtl="0">
              <a:spcBef>
                <a:spcPts val="1000"/>
              </a:spcBef>
              <a:spcAft>
                <a:spcPts val="0"/>
              </a:spcAft>
              <a:buClr>
                <a:schemeClr val="dk1"/>
              </a:buClr>
              <a:buSzPts val="1800"/>
              <a:buFont typeface="Arial"/>
              <a:buNone/>
            </a:pPr>
            <a:endParaRPr sz="2100"/>
          </a:p>
        </p:txBody>
      </p:sp>
      <p:pic>
        <p:nvPicPr>
          <p:cNvPr id="221" name="Google Shape;221;p31"/>
          <p:cNvPicPr preferRelativeResize="0"/>
          <p:nvPr/>
        </p:nvPicPr>
        <p:blipFill rotWithShape="1">
          <a:blip r:embed="rId3">
            <a:alphaModFix/>
          </a:blip>
          <a:srcRect l="2476" t="98" r="4776" b="1785"/>
          <a:stretch/>
        </p:blipFill>
        <p:spPr>
          <a:xfrm>
            <a:off x="7974725" y="1090875"/>
            <a:ext cx="3894824" cy="514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447150" y="978775"/>
            <a:ext cx="77955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sz="4900" b="0" u="sng"/>
              <a:t>MOTLEY ZOO’S</a:t>
            </a:r>
            <a:r>
              <a:rPr lang="en-US" sz="4900" u="sng"/>
              <a:t> MISSION</a:t>
            </a:r>
            <a:r>
              <a:rPr lang="en-US" sz="4600"/>
              <a:t>	</a:t>
            </a:r>
            <a:endParaRPr sz="4600"/>
          </a:p>
        </p:txBody>
      </p:sp>
      <p:sp>
        <p:nvSpPr>
          <p:cNvPr id="90" name="Google Shape;90;p14"/>
          <p:cNvSpPr txBox="1">
            <a:spLocks noGrp="1"/>
          </p:cNvSpPr>
          <p:nvPr>
            <p:ph type="body" idx="1"/>
          </p:nvPr>
        </p:nvSpPr>
        <p:spPr>
          <a:xfrm>
            <a:off x="259425" y="1605175"/>
            <a:ext cx="7520100" cy="46911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1000"/>
              </a:spcBef>
              <a:spcAft>
                <a:spcPts val="0"/>
              </a:spcAft>
              <a:buSzPts val="1800"/>
              <a:buChar char="•"/>
            </a:pPr>
            <a:r>
              <a:rPr lang="en-US"/>
              <a:t>To end the euthanization of healthy, adoptable pets through advocacy of rescue/ adoption and spay/ neuter </a:t>
            </a:r>
            <a:endParaRPr/>
          </a:p>
          <a:p>
            <a:pPr marL="457200" lvl="0" indent="-342900" algn="l" rtl="0">
              <a:lnSpc>
                <a:spcPct val="110000"/>
              </a:lnSpc>
              <a:spcBef>
                <a:spcPts val="0"/>
              </a:spcBef>
              <a:spcAft>
                <a:spcPts val="0"/>
              </a:spcAft>
              <a:buSzPts val="1800"/>
              <a:buChar char="•"/>
            </a:pPr>
            <a:r>
              <a:rPr lang="en-US"/>
              <a:t>To end animal neglect, abuse &amp; homelessness</a:t>
            </a:r>
            <a:endParaRPr/>
          </a:p>
          <a:p>
            <a:pPr marL="457200" lvl="0" indent="-342900" algn="l" rtl="0">
              <a:lnSpc>
                <a:spcPct val="110000"/>
              </a:lnSpc>
              <a:spcBef>
                <a:spcPts val="0"/>
              </a:spcBef>
              <a:spcAft>
                <a:spcPts val="0"/>
              </a:spcAft>
              <a:buSzPts val="1800"/>
              <a:buChar char="•"/>
            </a:pPr>
            <a:r>
              <a:rPr lang="en-US"/>
              <a:t>To alleviate the suffering of animals</a:t>
            </a:r>
            <a:endParaRPr/>
          </a:p>
          <a:p>
            <a:pPr marL="457200" lvl="0" indent="-342900" algn="l" rtl="0">
              <a:lnSpc>
                <a:spcPct val="110000"/>
              </a:lnSpc>
              <a:spcBef>
                <a:spcPts val="0"/>
              </a:spcBef>
              <a:spcAft>
                <a:spcPts val="0"/>
              </a:spcAft>
              <a:buSzPts val="1800"/>
              <a:buChar char="•"/>
            </a:pPr>
            <a:r>
              <a:rPr lang="en-US"/>
              <a:t>To improve the lives of animals everywhere</a:t>
            </a:r>
            <a:endParaRPr/>
          </a:p>
          <a:p>
            <a:pPr marL="457200" lvl="0" indent="-342900" algn="l" rtl="0">
              <a:lnSpc>
                <a:spcPct val="110000"/>
              </a:lnSpc>
              <a:spcBef>
                <a:spcPts val="0"/>
              </a:spcBef>
              <a:spcAft>
                <a:spcPts val="0"/>
              </a:spcAft>
              <a:buSzPts val="1800"/>
              <a:buChar char="•"/>
            </a:pPr>
            <a:r>
              <a:rPr lang="en-US"/>
              <a:t>To elevate the status of animals in society</a:t>
            </a:r>
            <a:endParaRPr/>
          </a:p>
          <a:p>
            <a:pPr marL="2286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rgbClr val="AEABAB"/>
              </a:buClr>
              <a:buSzPts val="2800"/>
              <a:buNone/>
            </a:pPr>
            <a:r>
              <a:rPr lang="en-US"/>
              <a:t> </a:t>
            </a:r>
            <a:endParaRPr/>
          </a:p>
          <a:p>
            <a:pPr marL="228600" lvl="0" indent="0" algn="l" rtl="0">
              <a:lnSpc>
                <a:spcPct val="90000"/>
              </a:lnSpc>
              <a:spcBef>
                <a:spcPts val="1000"/>
              </a:spcBef>
              <a:spcAft>
                <a:spcPts val="0"/>
              </a:spcAft>
              <a:buSzPts val="1800"/>
              <a:buNone/>
            </a:pPr>
            <a:endParaRPr/>
          </a:p>
          <a:p>
            <a:pPr marL="228600" lvl="0" indent="-50800" algn="l" rtl="0">
              <a:lnSpc>
                <a:spcPct val="90000"/>
              </a:lnSpc>
              <a:spcBef>
                <a:spcPts val="1000"/>
              </a:spcBef>
              <a:spcAft>
                <a:spcPts val="0"/>
              </a:spcAft>
              <a:buClr>
                <a:srgbClr val="AEABAB"/>
              </a:buClr>
              <a:buSzPts val="2800"/>
              <a:buNone/>
            </a:pPr>
            <a:endParaRPr/>
          </a:p>
        </p:txBody>
      </p:sp>
      <p:pic>
        <p:nvPicPr>
          <p:cNvPr id="91" name="Google Shape;91;p14"/>
          <p:cNvPicPr preferRelativeResize="0"/>
          <p:nvPr/>
        </p:nvPicPr>
        <p:blipFill rotWithShape="1">
          <a:blip r:embed="rId3">
            <a:alphaModFix/>
          </a:blip>
          <a:srcRect l="12472"/>
          <a:stretch/>
        </p:blipFill>
        <p:spPr>
          <a:xfrm>
            <a:off x="8408475" y="924475"/>
            <a:ext cx="3235525" cy="4617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575100" y="147388"/>
            <a:ext cx="10515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b="0"/>
              <a:t>GET </a:t>
            </a:r>
            <a:r>
              <a:rPr lang="en-US"/>
              <a:t>CREATIVE!</a:t>
            </a:r>
            <a:endParaRPr/>
          </a:p>
        </p:txBody>
      </p:sp>
      <p:sp>
        <p:nvSpPr>
          <p:cNvPr id="227" name="Google Shape;227;p32"/>
          <p:cNvSpPr txBox="1">
            <a:spLocks noGrp="1"/>
          </p:cNvSpPr>
          <p:nvPr>
            <p:ph type="body" idx="1"/>
          </p:nvPr>
        </p:nvSpPr>
        <p:spPr>
          <a:xfrm>
            <a:off x="575100" y="973850"/>
            <a:ext cx="6918000" cy="5139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SzPts val="1800"/>
              <a:buNone/>
            </a:pPr>
            <a:r>
              <a:rPr lang="en-US" sz="2000">
                <a:solidFill>
                  <a:srgbClr val="B7B7B7"/>
                </a:solidFill>
              </a:rPr>
              <a:t>We welcome your ideas- ANYTHING that excites you to help support the animals! </a:t>
            </a:r>
            <a:endParaRPr sz="2000">
              <a:solidFill>
                <a:srgbClr val="B7B7B7"/>
              </a:solidFill>
            </a:endParaRPr>
          </a:p>
          <a:p>
            <a:pPr marL="0" lvl="0" indent="0" algn="l" rtl="0">
              <a:lnSpc>
                <a:spcPct val="90000"/>
              </a:lnSpc>
              <a:spcBef>
                <a:spcPts val="1000"/>
              </a:spcBef>
              <a:spcAft>
                <a:spcPts val="0"/>
              </a:spcAft>
              <a:buSzPts val="1800"/>
              <a:buNone/>
            </a:pPr>
            <a:r>
              <a:rPr lang="en-US" sz="2000">
                <a:solidFill>
                  <a:srgbClr val="B7B7B7"/>
                </a:solidFill>
              </a:rPr>
              <a:t>From tech to training, fundraising to fashion (yes! volunteers may design t-shirts!), bake sales, fitness classes, art auctions… we depend on YOUR skills and ideas to propel our crew to great heights. </a:t>
            </a:r>
            <a:endParaRPr sz="2000">
              <a:solidFill>
                <a:srgbClr val="B7B7B7"/>
              </a:solidFill>
            </a:endParaRPr>
          </a:p>
          <a:p>
            <a:pPr marL="0" lvl="0" indent="0" algn="l" rtl="0">
              <a:spcBef>
                <a:spcPts val="1000"/>
              </a:spcBef>
              <a:spcAft>
                <a:spcPts val="0"/>
              </a:spcAft>
              <a:buSzPts val="1800"/>
              <a:buNone/>
            </a:pPr>
            <a:r>
              <a:rPr lang="en-US" sz="2000" u="sng">
                <a:solidFill>
                  <a:srgbClr val="B7B7B7"/>
                </a:solidFill>
              </a:rPr>
              <a:t>WE ALWAYS NEED</a:t>
            </a:r>
            <a:r>
              <a:rPr lang="en-US" sz="2000">
                <a:solidFill>
                  <a:srgbClr val="B7B7B7"/>
                </a:solidFill>
              </a:rPr>
              <a:t> volunteers work from home processing applications, coordinating events and foster care, writing newsletters, and many other things so...</a:t>
            </a:r>
            <a:endParaRPr sz="2000">
              <a:solidFill>
                <a:srgbClr val="B7B7B7"/>
              </a:solidFill>
            </a:endParaRPr>
          </a:p>
          <a:p>
            <a:pPr marL="0" lvl="0" indent="0" algn="l" rtl="0">
              <a:lnSpc>
                <a:spcPct val="90000"/>
              </a:lnSpc>
              <a:spcBef>
                <a:spcPts val="1000"/>
              </a:spcBef>
              <a:spcAft>
                <a:spcPts val="0"/>
              </a:spcAft>
              <a:buSzPts val="1800"/>
              <a:buNone/>
            </a:pPr>
            <a:r>
              <a:rPr lang="en-US" sz="2000">
                <a:solidFill>
                  <a:srgbClr val="B7B7B7"/>
                </a:solidFill>
              </a:rPr>
              <a:t>Don’t be afraid to to share what YOU think might be your best talent...you just may be the missing piece we’ve been seeking!</a:t>
            </a:r>
            <a:endParaRPr sz="2000">
              <a:solidFill>
                <a:srgbClr val="B7B7B7"/>
              </a:solidFill>
            </a:endParaRPr>
          </a:p>
          <a:p>
            <a:pPr marL="0" lvl="0" indent="0" algn="l" rtl="0">
              <a:spcBef>
                <a:spcPts val="1000"/>
              </a:spcBef>
              <a:spcAft>
                <a:spcPts val="0"/>
              </a:spcAft>
              <a:buClr>
                <a:schemeClr val="dk1"/>
              </a:buClr>
              <a:buSzPts val="1800"/>
              <a:buFont typeface="Arial"/>
              <a:buNone/>
            </a:pPr>
            <a:r>
              <a:rPr lang="en-US" sz="2200">
                <a:solidFill>
                  <a:srgbClr val="FFB43F"/>
                </a:solidFill>
              </a:rPr>
              <a:t>Nothing happens at Motley Zoo WITHOUT volunteers.</a:t>
            </a:r>
            <a:r>
              <a:rPr lang="en-US" sz="2000">
                <a:solidFill>
                  <a:srgbClr val="FFB43F"/>
                </a:solidFill>
              </a:rPr>
              <a:t> </a:t>
            </a:r>
            <a:endParaRPr sz="2500">
              <a:solidFill>
                <a:srgbClr val="FFB43F"/>
              </a:solidFill>
            </a:endParaRPr>
          </a:p>
        </p:txBody>
      </p:sp>
      <p:sp>
        <p:nvSpPr>
          <p:cNvPr id="228" name="Google Shape;228;p32"/>
          <p:cNvSpPr txBox="1"/>
          <p:nvPr/>
        </p:nvSpPr>
        <p:spPr>
          <a:xfrm>
            <a:off x="541875" y="5617625"/>
            <a:ext cx="9818400" cy="40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00"/>
                </a:solidFill>
                <a:latin typeface="Arial"/>
                <a:ea typeface="Arial"/>
                <a:cs typeface="Arial"/>
                <a:sym typeface="Arial"/>
              </a:rPr>
              <a:t>FUNDRAISE &amp; DONATE SKILLS:  </a:t>
            </a:r>
            <a:r>
              <a:rPr lang="en-US" sz="2800" b="0" i="0" u="none" strike="noStrike" cap="none">
                <a:solidFill>
                  <a:schemeClr val="accent6"/>
                </a:solidFill>
                <a:latin typeface="Arial"/>
                <a:ea typeface="Arial"/>
                <a:cs typeface="Arial"/>
                <a:sym typeface="Arial"/>
              </a:rPr>
              <a:t>volunteer@motleyzoo.org</a:t>
            </a:r>
            <a:endParaRPr sz="2800" b="0" i="0" u="none" strike="noStrike" cap="none">
              <a:solidFill>
                <a:schemeClr val="accent6"/>
              </a:solidFill>
              <a:latin typeface="Arial"/>
              <a:ea typeface="Arial"/>
              <a:cs typeface="Arial"/>
              <a:sym typeface="Arial"/>
            </a:endParaRPr>
          </a:p>
        </p:txBody>
      </p:sp>
      <p:pic>
        <p:nvPicPr>
          <p:cNvPr id="229" name="Google Shape;229;p32"/>
          <p:cNvPicPr preferRelativeResize="0"/>
          <p:nvPr/>
        </p:nvPicPr>
        <p:blipFill rotWithShape="1">
          <a:blip r:embed="rId3">
            <a:alphaModFix/>
          </a:blip>
          <a:srcRect l="3265" r="2616"/>
          <a:stretch/>
        </p:blipFill>
        <p:spPr>
          <a:xfrm>
            <a:off x="7782975" y="592850"/>
            <a:ext cx="3460750" cy="4645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57200" y="7938"/>
            <a:ext cx="10515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b="0"/>
              <a:t>NEXT STEPS...</a:t>
            </a:r>
            <a:endParaRPr b="0"/>
          </a:p>
        </p:txBody>
      </p:sp>
      <p:sp>
        <p:nvSpPr>
          <p:cNvPr id="235" name="Google Shape;235;p33"/>
          <p:cNvSpPr txBox="1">
            <a:spLocks noGrp="1"/>
          </p:cNvSpPr>
          <p:nvPr>
            <p:ph type="body" idx="1"/>
          </p:nvPr>
        </p:nvSpPr>
        <p:spPr>
          <a:xfrm>
            <a:off x="471575" y="818075"/>
            <a:ext cx="7709400" cy="591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1900"/>
              <a:t>We hope that you have been inspired to get involved with an aspect of Motley Zoo Animal Rescue that feels like a good fit for YOU.</a:t>
            </a:r>
            <a:endParaRPr sz="1900"/>
          </a:p>
          <a:p>
            <a:pPr marL="0" lvl="0" indent="0" algn="l" rtl="0">
              <a:lnSpc>
                <a:spcPct val="90000"/>
              </a:lnSpc>
              <a:spcBef>
                <a:spcPts val="1000"/>
              </a:spcBef>
              <a:spcAft>
                <a:spcPts val="0"/>
              </a:spcAft>
              <a:buSzPts val="1800"/>
              <a:buNone/>
            </a:pPr>
            <a:r>
              <a:rPr lang="en-US" sz="1900"/>
              <a:t>Click the links below and say “hello”! An automated response will send an application instantly to your inbox (check your spam)!</a:t>
            </a:r>
            <a:endParaRPr sz="1900"/>
          </a:p>
          <a:p>
            <a:pPr marL="457200" lvl="0" indent="0" algn="l" rtl="0">
              <a:lnSpc>
                <a:spcPct val="50000"/>
              </a:lnSpc>
              <a:spcBef>
                <a:spcPts val="1000"/>
              </a:spcBef>
              <a:spcAft>
                <a:spcPts val="0"/>
              </a:spcAft>
              <a:buSzPts val="1800"/>
              <a:buNone/>
            </a:pPr>
            <a:endParaRPr sz="1900">
              <a:solidFill>
                <a:srgbClr val="FFFFFF"/>
              </a:solidFill>
            </a:endParaRPr>
          </a:p>
          <a:p>
            <a:pPr marL="457200" lvl="0" indent="0" algn="l" rtl="0">
              <a:lnSpc>
                <a:spcPct val="50000"/>
              </a:lnSpc>
              <a:spcBef>
                <a:spcPts val="1000"/>
              </a:spcBef>
              <a:spcAft>
                <a:spcPts val="0"/>
              </a:spcAft>
              <a:buSzPts val="1800"/>
              <a:buNone/>
            </a:pPr>
            <a:r>
              <a:rPr lang="en-US" sz="1900">
                <a:solidFill>
                  <a:schemeClr val="accent6"/>
                </a:solidFill>
              </a:rPr>
              <a:t>I want to ADOPT or FOSTER and perhaps VOLUNTEER:</a:t>
            </a:r>
            <a:endParaRPr sz="1900">
              <a:solidFill>
                <a:schemeClr val="accent6"/>
              </a:solidFill>
            </a:endParaRPr>
          </a:p>
          <a:p>
            <a:pPr marL="457200" lvl="0" indent="0" algn="l" rtl="0">
              <a:lnSpc>
                <a:spcPct val="50000"/>
              </a:lnSpc>
              <a:spcBef>
                <a:spcPts val="1000"/>
              </a:spcBef>
              <a:spcAft>
                <a:spcPts val="0"/>
              </a:spcAft>
              <a:buSzPts val="1800"/>
              <a:buNone/>
            </a:pPr>
            <a:r>
              <a:rPr lang="en-US" sz="1900" u="sng">
                <a:solidFill>
                  <a:srgbClr val="FFC000"/>
                </a:solidFill>
                <a:hlinkClick r:id="rId3"/>
              </a:rPr>
              <a:t>adopt@motleyzoo.org</a:t>
            </a:r>
            <a:endParaRPr sz="1900">
              <a:solidFill>
                <a:srgbClr val="FFC000"/>
              </a:solidFill>
            </a:endParaRPr>
          </a:p>
          <a:p>
            <a:pPr marL="457200" lvl="0" indent="0" algn="l" rtl="0">
              <a:lnSpc>
                <a:spcPct val="50000"/>
              </a:lnSpc>
              <a:spcBef>
                <a:spcPts val="1000"/>
              </a:spcBef>
              <a:spcAft>
                <a:spcPts val="0"/>
              </a:spcAft>
              <a:buSzPts val="1800"/>
              <a:buNone/>
            </a:pPr>
            <a:endParaRPr sz="1900">
              <a:solidFill>
                <a:srgbClr val="FFFFFF"/>
              </a:solidFill>
            </a:endParaRPr>
          </a:p>
          <a:p>
            <a:pPr marL="457200" lvl="0" indent="0" algn="l" rtl="0">
              <a:lnSpc>
                <a:spcPct val="50000"/>
              </a:lnSpc>
              <a:spcBef>
                <a:spcPts val="1000"/>
              </a:spcBef>
              <a:spcAft>
                <a:spcPts val="0"/>
              </a:spcAft>
              <a:buSzPts val="1800"/>
              <a:buNone/>
            </a:pPr>
            <a:r>
              <a:rPr lang="en-US" sz="1900">
                <a:solidFill>
                  <a:schemeClr val="accent6"/>
                </a:solidFill>
              </a:rPr>
              <a:t>I want to FOSTER and perhaps VOLUNTEER:</a:t>
            </a:r>
            <a:endParaRPr sz="1900">
              <a:solidFill>
                <a:schemeClr val="accent6"/>
              </a:solidFill>
            </a:endParaRPr>
          </a:p>
          <a:p>
            <a:pPr marL="457200" lvl="0" indent="0" algn="l" rtl="0">
              <a:lnSpc>
                <a:spcPct val="50000"/>
              </a:lnSpc>
              <a:spcBef>
                <a:spcPts val="1000"/>
              </a:spcBef>
              <a:spcAft>
                <a:spcPts val="0"/>
              </a:spcAft>
              <a:buSzPts val="1800"/>
              <a:buNone/>
            </a:pPr>
            <a:r>
              <a:rPr lang="en-US" sz="1900" u="sng">
                <a:solidFill>
                  <a:srgbClr val="FFC000"/>
                </a:solidFill>
                <a:hlinkClick r:id="rId4"/>
              </a:rPr>
              <a:t>foster@motleyzoo.org</a:t>
            </a:r>
            <a:endParaRPr sz="1900">
              <a:solidFill>
                <a:srgbClr val="FFC000"/>
              </a:solidFill>
            </a:endParaRPr>
          </a:p>
          <a:p>
            <a:pPr marL="457200" lvl="0" indent="0" algn="l" rtl="0">
              <a:lnSpc>
                <a:spcPct val="50000"/>
              </a:lnSpc>
              <a:spcBef>
                <a:spcPts val="1000"/>
              </a:spcBef>
              <a:spcAft>
                <a:spcPts val="0"/>
              </a:spcAft>
              <a:buSzPts val="1800"/>
              <a:buNone/>
            </a:pPr>
            <a:endParaRPr sz="1900">
              <a:solidFill>
                <a:srgbClr val="FFFFFF"/>
              </a:solidFill>
            </a:endParaRPr>
          </a:p>
          <a:p>
            <a:pPr marL="457200" lvl="0" indent="0" algn="l" rtl="0">
              <a:lnSpc>
                <a:spcPct val="50000"/>
              </a:lnSpc>
              <a:spcBef>
                <a:spcPts val="1000"/>
              </a:spcBef>
              <a:spcAft>
                <a:spcPts val="0"/>
              </a:spcAft>
              <a:buSzPts val="1800"/>
              <a:buNone/>
            </a:pPr>
            <a:r>
              <a:rPr lang="en-US" sz="1900">
                <a:solidFill>
                  <a:schemeClr val="accent6"/>
                </a:solidFill>
              </a:rPr>
              <a:t>I just want to VOLUNTEER:</a:t>
            </a:r>
            <a:endParaRPr sz="1900">
              <a:solidFill>
                <a:schemeClr val="accent6"/>
              </a:solidFill>
            </a:endParaRPr>
          </a:p>
          <a:p>
            <a:pPr marL="457200" lvl="0" indent="0" algn="l" rtl="0">
              <a:lnSpc>
                <a:spcPct val="50000"/>
              </a:lnSpc>
              <a:spcBef>
                <a:spcPts val="1000"/>
              </a:spcBef>
              <a:spcAft>
                <a:spcPts val="0"/>
              </a:spcAft>
              <a:buSzPts val="1800"/>
              <a:buNone/>
            </a:pPr>
            <a:r>
              <a:rPr lang="en-US" sz="1900" u="sng">
                <a:solidFill>
                  <a:srgbClr val="FFC000"/>
                </a:solidFill>
                <a:hlinkClick r:id="rId5"/>
              </a:rPr>
              <a:t>volunteer@motleyzoo.org</a:t>
            </a:r>
            <a:r>
              <a:rPr lang="en-US" sz="1900">
                <a:solidFill>
                  <a:srgbClr val="FFC000"/>
                </a:solidFill>
              </a:rPr>
              <a:t> </a:t>
            </a:r>
            <a:endParaRPr sz="1900">
              <a:solidFill>
                <a:srgbClr val="FFC000"/>
              </a:solidFill>
            </a:endParaRPr>
          </a:p>
          <a:p>
            <a:pPr marL="0" lvl="0" indent="0" algn="l" rtl="0">
              <a:lnSpc>
                <a:spcPct val="50000"/>
              </a:lnSpc>
              <a:spcBef>
                <a:spcPts val="1000"/>
              </a:spcBef>
              <a:spcAft>
                <a:spcPts val="0"/>
              </a:spcAft>
              <a:buSzPts val="1800"/>
              <a:buNone/>
            </a:pPr>
            <a:endParaRPr sz="1800"/>
          </a:p>
          <a:p>
            <a:pPr marL="0" lvl="0" indent="0" algn="l" rtl="0">
              <a:lnSpc>
                <a:spcPct val="90000"/>
              </a:lnSpc>
              <a:spcBef>
                <a:spcPts val="1000"/>
              </a:spcBef>
              <a:spcAft>
                <a:spcPts val="0"/>
              </a:spcAft>
              <a:buSzPts val="1800"/>
              <a:buNone/>
            </a:pPr>
            <a:r>
              <a:rPr lang="en-US" sz="2000"/>
              <a:t>After you submit your application, one of our coordinators will contact you regarding further required training and help guide you to your future as a Rescue Rock Star!!</a:t>
            </a:r>
            <a:endParaRPr sz="2000"/>
          </a:p>
          <a:p>
            <a:pPr marL="0" lvl="0" indent="0" algn="l" rtl="0">
              <a:lnSpc>
                <a:spcPct val="90000"/>
              </a:lnSpc>
              <a:spcBef>
                <a:spcPts val="1000"/>
              </a:spcBef>
              <a:spcAft>
                <a:spcPts val="0"/>
              </a:spcAft>
              <a:buSzPts val="1800"/>
              <a:buNone/>
            </a:pPr>
            <a:r>
              <a:rPr lang="en-US" sz="2500">
                <a:solidFill>
                  <a:srgbClr val="FFB43F"/>
                </a:solidFill>
              </a:rPr>
              <a:t>THANK YOU! ROCK ON, </a:t>
            </a:r>
            <a:r>
              <a:rPr lang="en-US" sz="2500" b="1">
                <a:solidFill>
                  <a:srgbClr val="FFB43F"/>
                </a:solidFill>
              </a:rPr>
              <a:t>RESCUE ON</a:t>
            </a:r>
            <a:r>
              <a:rPr lang="en-US" sz="2500">
                <a:solidFill>
                  <a:srgbClr val="FFB43F"/>
                </a:solidFill>
              </a:rPr>
              <a:t>!</a:t>
            </a:r>
            <a:endParaRPr sz="2500">
              <a:solidFill>
                <a:srgbClr val="FFB43F"/>
              </a:solidFill>
            </a:endParaRPr>
          </a:p>
          <a:p>
            <a:pPr marL="0" lvl="0" indent="0" algn="l" rtl="0">
              <a:lnSpc>
                <a:spcPct val="90000"/>
              </a:lnSpc>
              <a:spcBef>
                <a:spcPts val="1000"/>
              </a:spcBef>
              <a:spcAft>
                <a:spcPts val="0"/>
              </a:spcAft>
              <a:buSzPts val="1800"/>
              <a:buNone/>
            </a:pPr>
            <a:endParaRPr sz="3400">
              <a:solidFill>
                <a:srgbClr val="FFFF00"/>
              </a:solidFill>
            </a:endParaRPr>
          </a:p>
        </p:txBody>
      </p:sp>
      <p:pic>
        <p:nvPicPr>
          <p:cNvPr id="236" name="Google Shape;236;p33"/>
          <p:cNvPicPr preferRelativeResize="0"/>
          <p:nvPr/>
        </p:nvPicPr>
        <p:blipFill rotWithShape="1">
          <a:blip r:embed="rId6">
            <a:alphaModFix/>
          </a:blip>
          <a:srcRect/>
          <a:stretch/>
        </p:blipFill>
        <p:spPr>
          <a:xfrm>
            <a:off x="8495250" y="588700"/>
            <a:ext cx="3163350" cy="4745025"/>
          </a:xfrm>
          <a:prstGeom prst="rect">
            <a:avLst/>
          </a:prstGeom>
          <a:solidFill>
            <a:srgbClr val="ECECEC"/>
          </a:solidFill>
          <a:ln>
            <a:noFill/>
          </a:ln>
          <a:effectLst>
            <a:outerShdw blurRad="55000" dist="18000" dir="5400000" algn="tl" rotWithShape="0">
              <a:srgbClr val="000000">
                <a:alpha val="40000"/>
              </a:srgbClr>
            </a:outerShdw>
          </a:effectLst>
        </p:spPr>
      </p:pic>
      <p:sp>
        <p:nvSpPr>
          <p:cNvPr id="237" name="Google Shape;237;p33"/>
          <p:cNvSpPr txBox="1"/>
          <p:nvPr/>
        </p:nvSpPr>
        <p:spPr>
          <a:xfrm rot="10800000" flipH="1">
            <a:off x="1177500" y="7157950"/>
            <a:ext cx="7453200" cy="7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p33"/>
          <p:cNvPicPr preferRelativeResize="0"/>
          <p:nvPr/>
        </p:nvPicPr>
        <p:blipFill rotWithShape="1">
          <a:blip r:embed="rId7">
            <a:alphaModFix/>
          </a:blip>
          <a:srcRect/>
          <a:stretch/>
        </p:blipFill>
        <p:spPr>
          <a:xfrm>
            <a:off x="8221620" y="5463550"/>
            <a:ext cx="3710616" cy="120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4050" y="696250"/>
            <a:ext cx="113112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sz="5500"/>
              <a:t>MOTLEY ZOO</a:t>
            </a:r>
            <a:r>
              <a:rPr lang="en-US"/>
              <a:t> </a:t>
            </a:r>
            <a:endParaRPr/>
          </a:p>
          <a:p>
            <a:pPr marL="0" lvl="0" indent="0" algn="l" rtl="0">
              <a:lnSpc>
                <a:spcPct val="90000"/>
              </a:lnSpc>
              <a:spcBef>
                <a:spcPts val="0"/>
              </a:spcBef>
              <a:spcAft>
                <a:spcPts val="0"/>
              </a:spcAft>
              <a:buClr>
                <a:srgbClr val="FFB43F"/>
              </a:buClr>
              <a:buSzPts val="4400"/>
              <a:buFont typeface="Arial"/>
              <a:buNone/>
            </a:pPr>
            <a:r>
              <a:rPr lang="en-US" b="0"/>
              <a:t>ANIMAL RESCUE</a:t>
            </a:r>
            <a:r>
              <a:rPr lang="en-US"/>
              <a:t> is...</a:t>
            </a:r>
            <a:endParaRPr/>
          </a:p>
        </p:txBody>
      </p:sp>
      <p:sp>
        <p:nvSpPr>
          <p:cNvPr id="97" name="Google Shape;97;p15"/>
          <p:cNvSpPr txBox="1">
            <a:spLocks noGrp="1"/>
          </p:cNvSpPr>
          <p:nvPr>
            <p:ph type="body" idx="1"/>
          </p:nvPr>
        </p:nvSpPr>
        <p:spPr>
          <a:xfrm>
            <a:off x="724050" y="2057600"/>
            <a:ext cx="6633300" cy="3782700"/>
          </a:xfrm>
          <a:prstGeom prst="rect">
            <a:avLst/>
          </a:prstGeom>
          <a:noFill/>
          <a:ln>
            <a:noFill/>
          </a:ln>
        </p:spPr>
        <p:txBody>
          <a:bodyPr spcFirstLastPara="1" wrap="square" lIns="91425" tIns="45700" rIns="91425" bIns="45700" anchor="t" anchorCtr="0">
            <a:noAutofit/>
          </a:bodyPr>
          <a:lstStyle/>
          <a:p>
            <a:pPr marL="228600" lvl="0" indent="-177800" algn="l" rtl="0">
              <a:lnSpc>
                <a:spcPct val="110000"/>
              </a:lnSpc>
              <a:spcBef>
                <a:spcPts val="0"/>
              </a:spcBef>
              <a:spcAft>
                <a:spcPts val="0"/>
              </a:spcAft>
              <a:buClr>
                <a:schemeClr val="accent3"/>
              </a:buClr>
              <a:buSzPts val="2800"/>
              <a:buChar char="•"/>
            </a:pPr>
            <a:r>
              <a:rPr lang="en-US">
                <a:solidFill>
                  <a:schemeClr val="accent3"/>
                </a:solidFill>
              </a:rPr>
              <a:t>Volunteer Run</a:t>
            </a:r>
            <a:endParaRPr sz="2000"/>
          </a:p>
          <a:p>
            <a:pPr marL="228600" lvl="0" indent="-177800" algn="l" rtl="0">
              <a:lnSpc>
                <a:spcPct val="110000"/>
              </a:lnSpc>
              <a:spcBef>
                <a:spcPts val="1000"/>
              </a:spcBef>
              <a:spcAft>
                <a:spcPts val="0"/>
              </a:spcAft>
              <a:buClr>
                <a:schemeClr val="accent3"/>
              </a:buClr>
              <a:buSzPts val="2800"/>
              <a:buChar char="•"/>
            </a:pPr>
            <a:r>
              <a:rPr lang="en-US">
                <a:solidFill>
                  <a:schemeClr val="accent3"/>
                </a:solidFill>
              </a:rPr>
              <a:t>Foster Based</a:t>
            </a:r>
            <a:endParaRPr sz="2000"/>
          </a:p>
          <a:p>
            <a:pPr marL="228600" lvl="0" indent="-177800" algn="l" rtl="0">
              <a:lnSpc>
                <a:spcPct val="110000"/>
              </a:lnSpc>
              <a:spcBef>
                <a:spcPts val="1000"/>
              </a:spcBef>
              <a:spcAft>
                <a:spcPts val="0"/>
              </a:spcAft>
              <a:buClr>
                <a:schemeClr val="accent3"/>
              </a:buClr>
              <a:buSzPts val="2800"/>
              <a:buChar char="•"/>
            </a:pPr>
            <a:r>
              <a:rPr lang="en-US">
                <a:solidFill>
                  <a:schemeClr val="accent3"/>
                </a:solidFill>
              </a:rPr>
              <a:t>No Kill</a:t>
            </a:r>
            <a:endParaRPr sz="2000"/>
          </a:p>
          <a:p>
            <a:pPr marL="228600" lvl="0" indent="-177800" algn="l" rtl="0">
              <a:lnSpc>
                <a:spcPct val="110000"/>
              </a:lnSpc>
              <a:spcBef>
                <a:spcPts val="1000"/>
              </a:spcBef>
              <a:spcAft>
                <a:spcPts val="0"/>
              </a:spcAft>
              <a:buClr>
                <a:schemeClr val="accent3"/>
              </a:buClr>
              <a:buSzPts val="2800"/>
              <a:buChar char="•"/>
            </a:pPr>
            <a:r>
              <a:rPr lang="en-US">
                <a:solidFill>
                  <a:schemeClr val="accent3"/>
                </a:solidFill>
              </a:rPr>
              <a:t>501c3 nonprofit</a:t>
            </a:r>
            <a:endParaRPr sz="2000"/>
          </a:p>
          <a:p>
            <a:pPr marL="228600" lvl="0" indent="-177800" algn="l" rtl="0">
              <a:lnSpc>
                <a:spcPct val="110000"/>
              </a:lnSpc>
              <a:spcBef>
                <a:spcPts val="1000"/>
              </a:spcBef>
              <a:spcAft>
                <a:spcPts val="0"/>
              </a:spcAft>
              <a:buClr>
                <a:schemeClr val="accent3"/>
              </a:buClr>
              <a:buSzPts val="2800"/>
              <a:buChar char="•"/>
            </a:pPr>
            <a:r>
              <a:rPr lang="en-US">
                <a:solidFill>
                  <a:schemeClr val="accent3"/>
                </a:solidFill>
              </a:rPr>
              <a:t>A RESCUE (vs a shelter) </a:t>
            </a:r>
            <a:endParaRPr>
              <a:solidFill>
                <a:schemeClr val="accent3"/>
              </a:solidFill>
            </a:endParaRPr>
          </a:p>
          <a:p>
            <a:pPr marL="228600" lvl="0" indent="-177800" algn="l" rtl="0">
              <a:lnSpc>
                <a:spcPct val="110000"/>
              </a:lnSpc>
              <a:spcBef>
                <a:spcPts val="1000"/>
              </a:spcBef>
              <a:spcAft>
                <a:spcPts val="0"/>
              </a:spcAft>
              <a:buClr>
                <a:schemeClr val="accent3"/>
              </a:buClr>
              <a:buSzPts val="2800"/>
              <a:buChar char="•"/>
            </a:pPr>
            <a:r>
              <a:rPr lang="en-US" u="sng">
                <a:solidFill>
                  <a:schemeClr val="accent3"/>
                </a:solidFill>
              </a:rPr>
              <a:t>WE are an animal’s </a:t>
            </a:r>
            <a:r>
              <a:rPr lang="en-US" b="1" u="sng">
                <a:solidFill>
                  <a:schemeClr val="accent3"/>
                </a:solidFill>
              </a:rPr>
              <a:t>LAST CHANCE</a:t>
            </a:r>
            <a:r>
              <a:rPr lang="en-US" u="sng">
                <a:solidFill>
                  <a:schemeClr val="accent3"/>
                </a:solidFill>
              </a:rPr>
              <a:t>.</a:t>
            </a:r>
            <a:endParaRPr u="sng">
              <a:solidFill>
                <a:schemeClr val="accent3"/>
              </a:solidFill>
            </a:endParaRPr>
          </a:p>
          <a:p>
            <a:pPr marL="0" lvl="0" indent="0" algn="l" rtl="0">
              <a:lnSpc>
                <a:spcPct val="100000"/>
              </a:lnSpc>
              <a:spcBef>
                <a:spcPts val="1000"/>
              </a:spcBef>
              <a:spcAft>
                <a:spcPts val="0"/>
              </a:spcAft>
              <a:buClr>
                <a:srgbClr val="AEABAB"/>
              </a:buClr>
              <a:buSzPts val="2960"/>
              <a:buNone/>
            </a:pPr>
            <a:endParaRPr sz="2960">
              <a:solidFill>
                <a:srgbClr val="A5A5A5"/>
              </a:solidFill>
            </a:endParaRPr>
          </a:p>
        </p:txBody>
      </p:sp>
      <p:pic>
        <p:nvPicPr>
          <p:cNvPr id="98" name="Google Shape;98;p15"/>
          <p:cNvPicPr preferRelativeResize="0"/>
          <p:nvPr/>
        </p:nvPicPr>
        <p:blipFill rotWithShape="1">
          <a:blip r:embed="rId3">
            <a:alphaModFix/>
          </a:blip>
          <a:srcRect/>
          <a:stretch/>
        </p:blipFill>
        <p:spPr>
          <a:xfrm>
            <a:off x="7357300" y="924853"/>
            <a:ext cx="3442449" cy="4589901"/>
          </a:xfrm>
          <a:prstGeom prst="rect">
            <a:avLst/>
          </a:prstGeom>
          <a:noFill/>
          <a:ln>
            <a:noFill/>
          </a:ln>
          <a:effectLst>
            <a:outerShdw blurRad="5500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404525" y="567675"/>
            <a:ext cx="113682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b="0"/>
              <a:t>DID YOU KNOW</a:t>
            </a:r>
            <a:r>
              <a:rPr lang="en-US"/>
              <a:t>….</a:t>
            </a:r>
            <a:endParaRPr/>
          </a:p>
        </p:txBody>
      </p:sp>
      <p:sp>
        <p:nvSpPr>
          <p:cNvPr id="104" name="Google Shape;104;p16"/>
          <p:cNvSpPr txBox="1">
            <a:spLocks noGrp="1"/>
          </p:cNvSpPr>
          <p:nvPr>
            <p:ph type="body" idx="1"/>
          </p:nvPr>
        </p:nvSpPr>
        <p:spPr>
          <a:xfrm>
            <a:off x="473225" y="1461050"/>
            <a:ext cx="6644100" cy="4162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600"/>
              <a:t>6.5 million pets enter the shelter system each year...that’s 3.3 million dogs and 3.2 million cats.</a:t>
            </a:r>
            <a:endParaRPr sz="2600"/>
          </a:p>
          <a:p>
            <a:pPr marL="0" lvl="0" indent="0" algn="l" rtl="0">
              <a:lnSpc>
                <a:spcPct val="110000"/>
              </a:lnSpc>
              <a:spcBef>
                <a:spcPts val="1000"/>
              </a:spcBef>
              <a:spcAft>
                <a:spcPts val="0"/>
              </a:spcAft>
              <a:buNone/>
            </a:pPr>
            <a:r>
              <a:rPr lang="en-US" sz="2600"/>
              <a:t>1.5 million of those animals are euthanized- even </a:t>
            </a:r>
            <a:r>
              <a:rPr lang="en-US" sz="2600" i="1"/>
              <a:t>healthy, adoptable </a:t>
            </a:r>
            <a:r>
              <a:rPr lang="en-US" sz="2600"/>
              <a:t>ones.</a:t>
            </a:r>
            <a:endParaRPr sz="2600"/>
          </a:p>
          <a:p>
            <a:pPr marL="0" lvl="0" indent="0" algn="l" rtl="0">
              <a:lnSpc>
                <a:spcPct val="110000"/>
              </a:lnSpc>
              <a:spcBef>
                <a:spcPts val="1000"/>
              </a:spcBef>
              <a:spcAft>
                <a:spcPts val="0"/>
              </a:spcAft>
              <a:buNone/>
            </a:pPr>
            <a:r>
              <a:rPr lang="en-US" sz="2600"/>
              <a:t>This means nearly 9,000 animals lose their lives EVERY DAY.</a:t>
            </a:r>
            <a:endParaRPr sz="2600"/>
          </a:p>
          <a:p>
            <a:pPr marL="0" lvl="0" indent="0" algn="l" rtl="0">
              <a:lnSpc>
                <a:spcPct val="110000"/>
              </a:lnSpc>
              <a:spcBef>
                <a:spcPts val="1000"/>
              </a:spcBef>
              <a:spcAft>
                <a:spcPts val="0"/>
              </a:spcAft>
              <a:buClr>
                <a:srgbClr val="AEABAB"/>
              </a:buClr>
              <a:buSzPts val="2800"/>
              <a:buNone/>
            </a:pPr>
            <a:r>
              <a:rPr lang="en-US">
                <a:solidFill>
                  <a:srgbClr val="FFFF00"/>
                </a:solidFill>
              </a:rPr>
              <a:t>HOW DOES THIS HAPPEN?</a:t>
            </a:r>
            <a:endParaRPr>
              <a:solidFill>
                <a:srgbClr val="FFFF00"/>
              </a:solidFill>
            </a:endParaRPr>
          </a:p>
        </p:txBody>
      </p:sp>
      <p:pic>
        <p:nvPicPr>
          <p:cNvPr id="105" name="Google Shape;105;p16"/>
          <p:cNvPicPr preferRelativeResize="0"/>
          <p:nvPr/>
        </p:nvPicPr>
        <p:blipFill rotWithShape="1">
          <a:blip r:embed="rId3">
            <a:alphaModFix/>
          </a:blip>
          <a:srcRect l="-5029" r="5030"/>
          <a:stretch/>
        </p:blipFill>
        <p:spPr>
          <a:xfrm>
            <a:off x="7213325" y="901525"/>
            <a:ext cx="4322276" cy="4539725"/>
          </a:xfrm>
          <a:prstGeom prst="rect">
            <a:avLst/>
          </a:prstGeom>
          <a:noFill/>
          <a:ln>
            <a:noFill/>
          </a:ln>
        </p:spPr>
      </p:pic>
      <p:sp>
        <p:nvSpPr>
          <p:cNvPr id="106" name="Google Shape;106;p16"/>
          <p:cNvSpPr txBox="1"/>
          <p:nvPr/>
        </p:nvSpPr>
        <p:spPr>
          <a:xfrm>
            <a:off x="2002050" y="5505650"/>
            <a:ext cx="102600" cy="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90600" y="552750"/>
            <a:ext cx="11496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sz="4200" b="0"/>
              <a:t>SO</a:t>
            </a:r>
            <a:r>
              <a:rPr lang="en-US" sz="4200"/>
              <a:t> </a:t>
            </a:r>
            <a:r>
              <a:rPr lang="en-US" sz="4200" b="0"/>
              <a:t>many Animal lives are lost because...</a:t>
            </a:r>
            <a:endParaRPr sz="4200" b="0"/>
          </a:p>
        </p:txBody>
      </p:sp>
      <p:sp>
        <p:nvSpPr>
          <p:cNvPr id="112" name="Google Shape;112;p17"/>
          <p:cNvSpPr txBox="1">
            <a:spLocks noGrp="1"/>
          </p:cNvSpPr>
          <p:nvPr>
            <p:ph type="body" idx="1"/>
          </p:nvPr>
        </p:nvSpPr>
        <p:spPr>
          <a:xfrm>
            <a:off x="765175" y="1461050"/>
            <a:ext cx="6649500" cy="5210100"/>
          </a:xfrm>
          <a:prstGeom prst="rect">
            <a:avLst/>
          </a:prstGeom>
          <a:noFill/>
          <a:ln>
            <a:noFill/>
          </a:ln>
        </p:spPr>
        <p:txBody>
          <a:bodyPr spcFirstLastPara="1" wrap="square" lIns="91425" tIns="45700" rIns="91425" bIns="45700" anchor="t" anchorCtr="0">
            <a:noAutofit/>
          </a:bodyPr>
          <a:lstStyle/>
          <a:p>
            <a:pPr marL="228600" lvl="0" indent="-209550" algn="l" rtl="0">
              <a:lnSpc>
                <a:spcPct val="110000"/>
              </a:lnSpc>
              <a:spcBef>
                <a:spcPts val="0"/>
              </a:spcBef>
              <a:spcAft>
                <a:spcPts val="0"/>
              </a:spcAft>
              <a:buClr>
                <a:srgbClr val="AEABAB"/>
              </a:buClr>
              <a:buSzPts val="2500"/>
              <a:buChar char="•"/>
            </a:pPr>
            <a:r>
              <a:rPr lang="en-US" sz="2600"/>
              <a:t>Shelters run out of room and must make space</a:t>
            </a:r>
            <a:endParaRPr sz="2600"/>
          </a:p>
          <a:p>
            <a:pPr marL="228600" lvl="0" indent="-209550" algn="l" rtl="0">
              <a:lnSpc>
                <a:spcPct val="110000"/>
              </a:lnSpc>
              <a:spcBef>
                <a:spcPts val="0"/>
              </a:spcBef>
              <a:spcAft>
                <a:spcPts val="0"/>
              </a:spcAft>
              <a:buClr>
                <a:srgbClr val="AEABAB"/>
              </a:buClr>
              <a:buSzPts val="2500"/>
              <a:buChar char="•"/>
            </a:pPr>
            <a:r>
              <a:rPr lang="en-US" sz="2600"/>
              <a:t>T</a:t>
            </a:r>
            <a:r>
              <a:rPr lang="en-US" sz="2400"/>
              <a:t>here are not enough homes available to adopt each animal in need </a:t>
            </a:r>
            <a:endParaRPr sz="2400"/>
          </a:p>
          <a:p>
            <a:pPr marL="228600" lvl="0" indent="-203200" algn="l" rtl="0">
              <a:lnSpc>
                <a:spcPct val="110000"/>
              </a:lnSpc>
              <a:spcBef>
                <a:spcPts val="1000"/>
              </a:spcBef>
              <a:spcAft>
                <a:spcPts val="0"/>
              </a:spcAft>
              <a:buClr>
                <a:srgbClr val="AEABAB"/>
              </a:buClr>
              <a:buSzPts val="2400"/>
              <a:buChar char="•"/>
            </a:pPr>
            <a:r>
              <a:rPr lang="en-US" sz="2400"/>
              <a:t>The overarching issue causing this is pet overpopulation (unwanted animal births)</a:t>
            </a:r>
            <a:endParaRPr sz="2400"/>
          </a:p>
          <a:p>
            <a:pPr marL="0" lvl="0" indent="0" algn="l" rtl="0">
              <a:lnSpc>
                <a:spcPct val="90000"/>
              </a:lnSpc>
              <a:spcBef>
                <a:spcPts val="0"/>
              </a:spcBef>
              <a:spcAft>
                <a:spcPts val="0"/>
              </a:spcAft>
              <a:buSzPts val="1800"/>
              <a:buNone/>
            </a:pPr>
            <a:endParaRPr sz="2360">
              <a:solidFill>
                <a:schemeClr val="accent3"/>
              </a:solidFill>
            </a:endParaRPr>
          </a:p>
          <a:p>
            <a:pPr marL="0" lvl="0" indent="0" algn="l" rtl="0">
              <a:lnSpc>
                <a:spcPct val="90000"/>
              </a:lnSpc>
              <a:spcBef>
                <a:spcPts val="0"/>
              </a:spcBef>
              <a:spcAft>
                <a:spcPts val="0"/>
              </a:spcAft>
              <a:buSzPts val="1800"/>
              <a:buNone/>
            </a:pPr>
            <a:r>
              <a:rPr lang="en-US" sz="2260">
                <a:solidFill>
                  <a:schemeClr val="accent6"/>
                </a:solidFill>
              </a:rPr>
              <a:t>Believe it or not, there are still MANY people who do not spay / neuter their animals!</a:t>
            </a:r>
            <a:endParaRPr sz="2260">
              <a:solidFill>
                <a:schemeClr val="accent6"/>
              </a:solidFill>
            </a:endParaRPr>
          </a:p>
          <a:p>
            <a:pPr marL="0" lvl="0" indent="0" algn="l" rtl="0">
              <a:lnSpc>
                <a:spcPct val="90000"/>
              </a:lnSpc>
              <a:spcBef>
                <a:spcPts val="1000"/>
              </a:spcBef>
              <a:spcAft>
                <a:spcPts val="0"/>
              </a:spcAft>
              <a:buSzPts val="1800"/>
              <a:buNone/>
            </a:pPr>
            <a:r>
              <a:rPr lang="en-US" sz="2260">
                <a:solidFill>
                  <a:schemeClr val="accent6"/>
                </a:solidFill>
              </a:rPr>
              <a:t>This is primarily because of a lack of affordability/ accessibility vs lack of interest or concern.</a:t>
            </a:r>
            <a:r>
              <a:rPr lang="en-US" sz="2360">
                <a:solidFill>
                  <a:schemeClr val="accent3"/>
                </a:solidFill>
              </a:rPr>
              <a:t> </a:t>
            </a:r>
            <a:endParaRPr sz="2200"/>
          </a:p>
          <a:p>
            <a:pPr marL="228600" lvl="0" indent="0" algn="l" rtl="0">
              <a:lnSpc>
                <a:spcPct val="110000"/>
              </a:lnSpc>
              <a:spcBef>
                <a:spcPts val="1000"/>
              </a:spcBef>
              <a:spcAft>
                <a:spcPts val="0"/>
              </a:spcAft>
              <a:buSzPts val="1800"/>
              <a:buNone/>
            </a:pPr>
            <a:endParaRPr sz="3100"/>
          </a:p>
          <a:p>
            <a:pPr marL="228600" lvl="0" indent="-50800" algn="l" rtl="0">
              <a:lnSpc>
                <a:spcPct val="110000"/>
              </a:lnSpc>
              <a:spcBef>
                <a:spcPts val="1000"/>
              </a:spcBef>
              <a:spcAft>
                <a:spcPts val="0"/>
              </a:spcAft>
              <a:buClr>
                <a:srgbClr val="AEABAB"/>
              </a:buClr>
              <a:buSzPts val="2800"/>
              <a:buNone/>
            </a:pPr>
            <a:endParaRPr sz="3000" b="1"/>
          </a:p>
          <a:p>
            <a:pPr marL="228600" lvl="0" indent="-50800" algn="l" rtl="0">
              <a:lnSpc>
                <a:spcPct val="110000"/>
              </a:lnSpc>
              <a:spcBef>
                <a:spcPts val="1000"/>
              </a:spcBef>
              <a:spcAft>
                <a:spcPts val="0"/>
              </a:spcAft>
              <a:buClr>
                <a:srgbClr val="AEABAB"/>
              </a:buClr>
              <a:buSzPts val="2800"/>
              <a:buNone/>
            </a:pPr>
            <a:endParaRPr b="1"/>
          </a:p>
        </p:txBody>
      </p:sp>
      <p:pic>
        <p:nvPicPr>
          <p:cNvPr id="113" name="Google Shape;113;p17"/>
          <p:cNvPicPr preferRelativeResize="0"/>
          <p:nvPr/>
        </p:nvPicPr>
        <p:blipFill rotWithShape="1">
          <a:blip r:embed="rId3">
            <a:alphaModFix/>
          </a:blip>
          <a:srcRect/>
          <a:stretch/>
        </p:blipFill>
        <p:spPr>
          <a:xfrm>
            <a:off x="7523175" y="1575175"/>
            <a:ext cx="3256651" cy="4342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533400" y="465138"/>
            <a:ext cx="10515600" cy="1146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B43F"/>
              </a:buClr>
              <a:buSzPts val="4400"/>
              <a:buFont typeface="Arial"/>
              <a:buNone/>
            </a:pPr>
            <a:r>
              <a:rPr lang="en-US" sz="4600"/>
              <a:t>HOW </a:t>
            </a:r>
            <a:r>
              <a:rPr lang="en-US" sz="4600" b="0"/>
              <a:t>MOTLEY ZOO</a:t>
            </a:r>
            <a:r>
              <a:rPr lang="en-US" sz="4600"/>
              <a:t> strives to help!</a:t>
            </a:r>
            <a:endParaRPr/>
          </a:p>
        </p:txBody>
      </p:sp>
      <p:sp>
        <p:nvSpPr>
          <p:cNvPr id="119" name="Google Shape;119;p18"/>
          <p:cNvSpPr txBox="1">
            <a:spLocks noGrp="1"/>
          </p:cNvSpPr>
          <p:nvPr>
            <p:ph type="body" idx="1"/>
          </p:nvPr>
        </p:nvSpPr>
        <p:spPr>
          <a:xfrm>
            <a:off x="609600" y="1333500"/>
            <a:ext cx="6591300" cy="46911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accent3"/>
              </a:buClr>
              <a:buSzPts val="2960"/>
              <a:buFont typeface="Arial"/>
              <a:buNone/>
            </a:pPr>
            <a:r>
              <a:rPr lang="en-US" sz="2960">
                <a:solidFill>
                  <a:srgbClr val="FFFF00"/>
                </a:solidFill>
              </a:rPr>
              <a:t>Pet overpopulation is fixable.</a:t>
            </a:r>
            <a:endParaRPr>
              <a:solidFill>
                <a:srgbClr val="FFFF00"/>
              </a:solidFill>
            </a:endParaRPr>
          </a:p>
          <a:p>
            <a:pPr marL="0" lvl="0" indent="0" algn="l" rtl="0">
              <a:lnSpc>
                <a:spcPct val="100000"/>
              </a:lnSpc>
              <a:spcBef>
                <a:spcPts val="1000"/>
              </a:spcBef>
              <a:spcAft>
                <a:spcPts val="0"/>
              </a:spcAft>
              <a:buClr>
                <a:schemeClr val="dk1"/>
              </a:buClr>
              <a:buSzPts val="1800"/>
              <a:buFont typeface="Arial"/>
              <a:buNone/>
            </a:pPr>
            <a:r>
              <a:rPr lang="en-US" sz="2460">
                <a:solidFill>
                  <a:schemeClr val="accent3"/>
                </a:solidFill>
              </a:rPr>
              <a:t>Motley Zoo exists to combat unnecessary loss of life through collaboration with shelters and rescue, direct rescue/ rehoming, rehabilitation and education.</a:t>
            </a:r>
            <a:endParaRPr sz="2460">
              <a:solidFill>
                <a:schemeClr val="accent3"/>
              </a:solidFill>
            </a:endParaRPr>
          </a:p>
          <a:p>
            <a:pPr marL="0" lvl="0" indent="0" algn="l" rtl="0">
              <a:lnSpc>
                <a:spcPct val="100000"/>
              </a:lnSpc>
              <a:spcBef>
                <a:spcPts val="1000"/>
              </a:spcBef>
              <a:spcAft>
                <a:spcPts val="0"/>
              </a:spcAft>
              <a:buClr>
                <a:schemeClr val="dk1"/>
              </a:buClr>
              <a:buSzPts val="1800"/>
              <a:buFont typeface="Arial"/>
              <a:buNone/>
            </a:pPr>
            <a:endParaRPr sz="2460">
              <a:solidFill>
                <a:schemeClr val="accent3"/>
              </a:solidFill>
            </a:endParaRPr>
          </a:p>
          <a:p>
            <a:pPr marL="0" lvl="0" indent="0" algn="l" rtl="0">
              <a:spcBef>
                <a:spcPts val="0"/>
              </a:spcBef>
              <a:spcAft>
                <a:spcPts val="0"/>
              </a:spcAft>
              <a:buClr>
                <a:schemeClr val="accent3"/>
              </a:buClr>
              <a:buSzPts val="2960"/>
              <a:buFont typeface="Arial"/>
              <a:buNone/>
            </a:pPr>
            <a:r>
              <a:rPr lang="en-US" sz="2460">
                <a:solidFill>
                  <a:schemeClr val="accent3"/>
                </a:solidFill>
              </a:rPr>
              <a:t>Responsible pet guardianship requires </a:t>
            </a:r>
            <a:r>
              <a:rPr lang="en-US" sz="2460" i="1">
                <a:solidFill>
                  <a:schemeClr val="accent3"/>
                </a:solidFill>
              </a:rPr>
              <a:t>all</a:t>
            </a:r>
            <a:r>
              <a:rPr lang="en-US" sz="2460">
                <a:solidFill>
                  <a:schemeClr val="accent3"/>
                </a:solidFill>
              </a:rPr>
              <a:t> pets are spayed and neutered and Motley Zoo ensures </a:t>
            </a:r>
            <a:r>
              <a:rPr lang="en-US" sz="2460" i="1">
                <a:solidFill>
                  <a:schemeClr val="accent3"/>
                </a:solidFill>
              </a:rPr>
              <a:t>every</a:t>
            </a:r>
            <a:r>
              <a:rPr lang="en-US" sz="2460">
                <a:solidFill>
                  <a:schemeClr val="accent3"/>
                </a:solidFill>
              </a:rPr>
              <a:t> animal we rescue and find a home for is safely altered.</a:t>
            </a:r>
            <a:endParaRPr sz="2300"/>
          </a:p>
          <a:p>
            <a:pPr marL="0" lvl="0" indent="0" algn="l" rtl="0">
              <a:spcBef>
                <a:spcPts val="1000"/>
              </a:spcBef>
              <a:spcAft>
                <a:spcPts val="0"/>
              </a:spcAft>
              <a:buNone/>
            </a:pPr>
            <a:endParaRPr/>
          </a:p>
        </p:txBody>
      </p:sp>
      <p:sp>
        <p:nvSpPr>
          <p:cNvPr id="120" name="Google Shape;120;p18"/>
          <p:cNvSpPr txBox="1"/>
          <p:nvPr/>
        </p:nvSpPr>
        <p:spPr>
          <a:xfrm>
            <a:off x="8847675" y="3143250"/>
            <a:ext cx="6096000" cy="7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1" name="Google Shape;121;p18"/>
          <p:cNvPicPr preferRelativeResize="0"/>
          <p:nvPr/>
        </p:nvPicPr>
        <p:blipFill rotWithShape="1">
          <a:blip r:embed="rId3">
            <a:alphaModFix/>
          </a:blip>
          <a:srcRect l="15281" r="21125"/>
          <a:stretch/>
        </p:blipFill>
        <p:spPr>
          <a:xfrm>
            <a:off x="7293975" y="1565300"/>
            <a:ext cx="3942350" cy="4126525"/>
          </a:xfrm>
          <a:prstGeom prst="rect">
            <a:avLst/>
          </a:prstGeom>
          <a:solidFill>
            <a:srgbClr val="ECECEC"/>
          </a:solidFill>
          <a:ln>
            <a:noFill/>
          </a:ln>
          <a:effectLst>
            <a:outerShdw blurRad="55000" dist="18000" dir="54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418520" y="310202"/>
            <a:ext cx="10515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u="sng"/>
              <a:t>RESCUE VS</a:t>
            </a:r>
            <a:r>
              <a:rPr lang="en-US" b="0" u="sng"/>
              <a:t>.</a:t>
            </a:r>
            <a:r>
              <a:rPr lang="en-US" u="sng"/>
              <a:t> </a:t>
            </a:r>
            <a:r>
              <a:rPr lang="en-US" b="0" u="sng"/>
              <a:t>SHELTER</a:t>
            </a:r>
            <a:endParaRPr b="0" u="sng"/>
          </a:p>
        </p:txBody>
      </p:sp>
      <p:sp>
        <p:nvSpPr>
          <p:cNvPr id="127" name="Google Shape;127;p19"/>
          <p:cNvSpPr txBox="1">
            <a:spLocks noGrp="1"/>
          </p:cNvSpPr>
          <p:nvPr>
            <p:ph type="body" idx="1"/>
          </p:nvPr>
        </p:nvSpPr>
        <p:spPr>
          <a:xfrm>
            <a:off x="422100" y="1233350"/>
            <a:ext cx="6892500" cy="546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100">
                <a:solidFill>
                  <a:schemeClr val="accent6"/>
                </a:solidFill>
              </a:rPr>
              <a:t>Libraries and bookstores both have books, but operate differently...so do rescues and shelters!</a:t>
            </a:r>
            <a:endParaRPr sz="2100">
              <a:solidFill>
                <a:schemeClr val="accent6"/>
              </a:solidFill>
            </a:endParaRPr>
          </a:p>
          <a:p>
            <a:pPr marL="0" lvl="0" indent="0" algn="l" rtl="0">
              <a:lnSpc>
                <a:spcPct val="50000"/>
              </a:lnSpc>
              <a:spcBef>
                <a:spcPts val="0"/>
              </a:spcBef>
              <a:spcAft>
                <a:spcPts val="0"/>
              </a:spcAft>
              <a:buNone/>
            </a:pPr>
            <a:endParaRPr sz="2300"/>
          </a:p>
          <a:p>
            <a:pPr marL="228600" lvl="0" indent="-171450" algn="l" rtl="0">
              <a:lnSpc>
                <a:spcPct val="115000"/>
              </a:lnSpc>
              <a:spcBef>
                <a:spcPts val="0"/>
              </a:spcBef>
              <a:spcAft>
                <a:spcPts val="0"/>
              </a:spcAft>
              <a:buSzPts val="1900"/>
              <a:buChar char="•"/>
            </a:pPr>
            <a:r>
              <a:rPr lang="en-US" sz="1900"/>
              <a:t>RESCUES usually don’t have facilities. Motley Zoo is the first of its kind!</a:t>
            </a:r>
            <a:endParaRPr sz="1900"/>
          </a:p>
          <a:p>
            <a:pPr marL="228600" lvl="0" indent="-171450" algn="l" rtl="0">
              <a:lnSpc>
                <a:spcPct val="115000"/>
              </a:lnSpc>
              <a:spcBef>
                <a:spcPts val="0"/>
              </a:spcBef>
              <a:spcAft>
                <a:spcPts val="0"/>
              </a:spcAft>
              <a:buSzPts val="1900"/>
              <a:buChar char="•"/>
            </a:pPr>
            <a:r>
              <a:rPr lang="en-US" sz="1900"/>
              <a:t>As such, RESCUES animals are not in one place- they live in private homes, throughout the community</a:t>
            </a:r>
            <a:endParaRPr sz="1900"/>
          </a:p>
          <a:p>
            <a:pPr marL="228600" lvl="0" indent="-171450" algn="l" rtl="0">
              <a:lnSpc>
                <a:spcPct val="115000"/>
              </a:lnSpc>
              <a:spcBef>
                <a:spcPts val="0"/>
              </a:spcBef>
              <a:spcAft>
                <a:spcPts val="0"/>
              </a:spcAft>
              <a:buSzPts val="1900"/>
              <a:buChar char="•"/>
            </a:pPr>
            <a:r>
              <a:rPr lang="en-US" sz="1900"/>
              <a:t>RESCUES do not euthanize for time or space constraints as a shelter might need to.</a:t>
            </a:r>
            <a:endParaRPr sz="1900"/>
          </a:p>
          <a:p>
            <a:pPr marL="228600" lvl="0" indent="-171450" algn="l" rtl="0">
              <a:lnSpc>
                <a:spcPct val="115000"/>
              </a:lnSpc>
              <a:spcBef>
                <a:spcPts val="0"/>
              </a:spcBef>
              <a:spcAft>
                <a:spcPts val="0"/>
              </a:spcAft>
              <a:buSzPts val="1900"/>
              <a:buChar char="•"/>
            </a:pPr>
            <a:r>
              <a:rPr lang="en-US" sz="1900"/>
              <a:t>RESCUES can provide more individualized care and spend more on each animal.</a:t>
            </a:r>
            <a:endParaRPr sz="1900"/>
          </a:p>
          <a:p>
            <a:pPr marL="228600" lvl="0" indent="-171450" algn="l" rtl="0">
              <a:lnSpc>
                <a:spcPct val="115000"/>
              </a:lnSpc>
              <a:spcBef>
                <a:spcPts val="0"/>
              </a:spcBef>
              <a:spcAft>
                <a:spcPts val="0"/>
              </a:spcAft>
              <a:buSzPts val="1900"/>
              <a:buChar char="•"/>
            </a:pPr>
            <a:r>
              <a:rPr lang="en-US" sz="1900"/>
              <a:t>RESCUES rely on retail veterinary services which are more costly than having an on-staff vet.</a:t>
            </a:r>
            <a:endParaRPr sz="1900"/>
          </a:p>
          <a:p>
            <a:pPr marL="228600" lvl="0" indent="-171450" algn="l" rtl="0">
              <a:lnSpc>
                <a:spcPct val="115000"/>
              </a:lnSpc>
              <a:spcBef>
                <a:spcPts val="0"/>
              </a:spcBef>
              <a:spcAft>
                <a:spcPts val="0"/>
              </a:spcAft>
              <a:buSzPts val="1900"/>
              <a:buChar char="•"/>
            </a:pPr>
            <a:r>
              <a:rPr lang="en-US" sz="1900"/>
              <a:t>RESCUES are typically volunteer run and do not have staff available for on demand service.</a:t>
            </a:r>
            <a:endParaRPr sz="1900"/>
          </a:p>
        </p:txBody>
      </p:sp>
      <p:pic>
        <p:nvPicPr>
          <p:cNvPr id="128" name="Google Shape;128;p19"/>
          <p:cNvPicPr preferRelativeResize="0"/>
          <p:nvPr/>
        </p:nvPicPr>
        <p:blipFill rotWithShape="1">
          <a:blip r:embed="rId3">
            <a:alphaModFix/>
          </a:blip>
          <a:srcRect/>
          <a:stretch/>
        </p:blipFill>
        <p:spPr>
          <a:xfrm>
            <a:off x="7738075" y="902650"/>
            <a:ext cx="3914274" cy="5219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43395" y="354977"/>
            <a:ext cx="10515600" cy="114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a:t>THEREFORE </a:t>
            </a:r>
            <a:r>
              <a:rPr lang="en-US" b="0"/>
              <a:t>MZAR</a:t>
            </a:r>
            <a:r>
              <a:rPr lang="en-US"/>
              <a:t>...</a:t>
            </a:r>
            <a:endParaRPr/>
          </a:p>
        </p:txBody>
      </p:sp>
      <p:sp>
        <p:nvSpPr>
          <p:cNvPr id="134" name="Google Shape;134;p20"/>
          <p:cNvSpPr txBox="1">
            <a:spLocks noGrp="1"/>
          </p:cNvSpPr>
          <p:nvPr>
            <p:ph type="body" idx="1"/>
          </p:nvPr>
        </p:nvSpPr>
        <p:spPr>
          <a:xfrm>
            <a:off x="452300" y="1340675"/>
            <a:ext cx="6779400" cy="52149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0"/>
              </a:spcBef>
              <a:spcAft>
                <a:spcPts val="0"/>
              </a:spcAft>
              <a:buSzPts val="2300"/>
              <a:buChar char="•"/>
            </a:pPr>
            <a:r>
              <a:rPr lang="en-US" sz="2300"/>
              <a:t>Supports various shelters as a second wave of response </a:t>
            </a:r>
            <a:endParaRPr sz="2300"/>
          </a:p>
          <a:p>
            <a:pPr marL="457200" lvl="0" indent="-374650" algn="l" rtl="0">
              <a:lnSpc>
                <a:spcPct val="115000"/>
              </a:lnSpc>
              <a:spcBef>
                <a:spcPts val="0"/>
              </a:spcBef>
              <a:spcAft>
                <a:spcPts val="0"/>
              </a:spcAft>
              <a:buSzPts val="2300"/>
              <a:buChar char="•"/>
            </a:pPr>
            <a:r>
              <a:rPr lang="en-US" sz="2300"/>
              <a:t>Focuses on individual animals over large numbers or strays</a:t>
            </a:r>
            <a:endParaRPr sz="2300"/>
          </a:p>
          <a:p>
            <a:pPr marL="457200" lvl="0" indent="-374650" algn="l" rtl="0">
              <a:lnSpc>
                <a:spcPct val="115000"/>
              </a:lnSpc>
              <a:spcBef>
                <a:spcPts val="0"/>
              </a:spcBef>
              <a:spcAft>
                <a:spcPts val="0"/>
              </a:spcAft>
              <a:buSzPts val="2300"/>
              <a:buChar char="•"/>
            </a:pPr>
            <a:r>
              <a:rPr lang="en-US" sz="2300"/>
              <a:t>Provides second chances for animals in need of costly medical and rehabilitative care and/or behavioral / emotional support</a:t>
            </a:r>
            <a:endParaRPr sz="2300"/>
          </a:p>
          <a:p>
            <a:pPr marL="0" lvl="0" indent="0" algn="l" rtl="0">
              <a:lnSpc>
                <a:spcPct val="100000"/>
              </a:lnSpc>
              <a:spcBef>
                <a:spcPts val="1000"/>
              </a:spcBef>
              <a:spcAft>
                <a:spcPts val="0"/>
              </a:spcAft>
              <a:buNone/>
            </a:pPr>
            <a:r>
              <a:rPr lang="en-US" sz="2500"/>
              <a:t>We are only as capable as our volunteer crew is able, willing and readily available. Meaning…. </a:t>
            </a:r>
            <a:endParaRPr sz="2500"/>
          </a:p>
          <a:p>
            <a:pPr marL="0" lvl="0" indent="0" algn="l" rtl="0">
              <a:lnSpc>
                <a:spcPct val="100000"/>
              </a:lnSpc>
              <a:spcBef>
                <a:spcPts val="1000"/>
              </a:spcBef>
              <a:spcAft>
                <a:spcPts val="0"/>
              </a:spcAft>
              <a:buNone/>
            </a:pPr>
            <a:r>
              <a:rPr lang="en-US" sz="2500" b="1">
                <a:solidFill>
                  <a:srgbClr val="FFFF00"/>
                </a:solidFill>
              </a:rPr>
              <a:t>YOU</a:t>
            </a:r>
            <a:r>
              <a:rPr lang="en-US" sz="2500">
                <a:solidFill>
                  <a:srgbClr val="FFFF00"/>
                </a:solidFill>
              </a:rPr>
              <a:t> determine what is possible for MZAR!</a:t>
            </a:r>
            <a:endParaRPr sz="2500">
              <a:solidFill>
                <a:srgbClr val="FFFF00"/>
              </a:solidFill>
            </a:endParaRPr>
          </a:p>
          <a:p>
            <a:pPr marL="0" lvl="0" indent="0" algn="l" rtl="0">
              <a:lnSpc>
                <a:spcPct val="100000"/>
              </a:lnSpc>
              <a:spcBef>
                <a:spcPts val="1000"/>
              </a:spcBef>
              <a:spcAft>
                <a:spcPts val="0"/>
              </a:spcAft>
              <a:buNone/>
            </a:pPr>
            <a:endParaRPr sz="2500"/>
          </a:p>
          <a:p>
            <a:pPr marL="0" lvl="0" indent="0" algn="l" rtl="0">
              <a:lnSpc>
                <a:spcPct val="100000"/>
              </a:lnSpc>
              <a:spcBef>
                <a:spcPts val="1000"/>
              </a:spcBef>
              <a:spcAft>
                <a:spcPts val="0"/>
              </a:spcAft>
              <a:buNone/>
            </a:pPr>
            <a:endParaRPr sz="2500"/>
          </a:p>
          <a:p>
            <a:pPr marL="0" lvl="0" indent="0" algn="ctr" rtl="0">
              <a:lnSpc>
                <a:spcPct val="90000"/>
              </a:lnSpc>
              <a:spcBef>
                <a:spcPts val="1000"/>
              </a:spcBef>
              <a:spcAft>
                <a:spcPts val="0"/>
              </a:spcAft>
              <a:buClr>
                <a:srgbClr val="A5A5A5"/>
              </a:buClr>
              <a:buSzPts val="2960"/>
              <a:buNone/>
            </a:pPr>
            <a:endParaRPr sz="2960">
              <a:solidFill>
                <a:srgbClr val="A5A5A5"/>
              </a:solidFill>
            </a:endParaRPr>
          </a:p>
        </p:txBody>
      </p:sp>
      <p:pic>
        <p:nvPicPr>
          <p:cNvPr id="135" name="Google Shape;135;p20"/>
          <p:cNvPicPr preferRelativeResize="0"/>
          <p:nvPr/>
        </p:nvPicPr>
        <p:blipFill rotWithShape="1">
          <a:blip r:embed="rId3">
            <a:alphaModFix/>
          </a:blip>
          <a:srcRect l="18487" t="19723"/>
          <a:stretch/>
        </p:blipFill>
        <p:spPr>
          <a:xfrm rot="5400000">
            <a:off x="6807437" y="1654112"/>
            <a:ext cx="5012400" cy="3702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1489675" y="285875"/>
            <a:ext cx="5307900" cy="180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B43F"/>
              </a:buClr>
              <a:buSzPts val="4400"/>
              <a:buFont typeface="Arial"/>
              <a:buNone/>
            </a:pPr>
            <a:r>
              <a:rPr lang="en-US" sz="5600"/>
              <a:t>Ways YOU can </a:t>
            </a:r>
            <a:endParaRPr sz="5600"/>
          </a:p>
          <a:p>
            <a:pPr marL="0" lvl="0" indent="0" algn="l" rtl="0">
              <a:lnSpc>
                <a:spcPct val="90000"/>
              </a:lnSpc>
              <a:spcBef>
                <a:spcPts val="0"/>
              </a:spcBef>
              <a:spcAft>
                <a:spcPts val="0"/>
              </a:spcAft>
              <a:buClr>
                <a:srgbClr val="FFB43F"/>
              </a:buClr>
              <a:buSzPts val="4400"/>
              <a:buFont typeface="Arial"/>
              <a:buNone/>
            </a:pPr>
            <a:r>
              <a:rPr lang="en-US" sz="6000" u="sng"/>
              <a:t>VOLUNTEER!</a:t>
            </a:r>
            <a:r>
              <a:rPr lang="en-US" sz="5100"/>
              <a:t> </a:t>
            </a:r>
            <a:endParaRPr sz="5100"/>
          </a:p>
        </p:txBody>
      </p:sp>
      <p:sp>
        <p:nvSpPr>
          <p:cNvPr id="141" name="Google Shape;141;p21"/>
          <p:cNvSpPr txBox="1">
            <a:spLocks noGrp="1"/>
          </p:cNvSpPr>
          <p:nvPr>
            <p:ph type="body" idx="1"/>
          </p:nvPr>
        </p:nvSpPr>
        <p:spPr>
          <a:xfrm>
            <a:off x="693000" y="5537125"/>
            <a:ext cx="1958700" cy="105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900">
                <a:solidFill>
                  <a:srgbClr val="A5A5A5"/>
                </a:solidFill>
              </a:rPr>
              <a:t>Become a FOSTER</a:t>
            </a:r>
            <a:endParaRPr sz="2900">
              <a:solidFill>
                <a:srgbClr val="A5A5A5"/>
              </a:solidFill>
            </a:endParaRPr>
          </a:p>
        </p:txBody>
      </p:sp>
      <p:pic>
        <p:nvPicPr>
          <p:cNvPr id="142" name="Google Shape;142;p21"/>
          <p:cNvPicPr preferRelativeResize="0"/>
          <p:nvPr/>
        </p:nvPicPr>
        <p:blipFill rotWithShape="1">
          <a:blip r:embed="rId3">
            <a:alphaModFix/>
          </a:blip>
          <a:srcRect/>
          <a:stretch/>
        </p:blipFill>
        <p:spPr>
          <a:xfrm>
            <a:off x="7109150" y="285875"/>
            <a:ext cx="3258100" cy="2444376"/>
          </a:xfrm>
          <a:prstGeom prst="rect">
            <a:avLst/>
          </a:prstGeom>
          <a:noFill/>
          <a:ln>
            <a:noFill/>
          </a:ln>
        </p:spPr>
      </p:pic>
      <p:sp>
        <p:nvSpPr>
          <p:cNvPr id="143" name="Google Shape;143;p21"/>
          <p:cNvSpPr txBox="1"/>
          <p:nvPr/>
        </p:nvSpPr>
        <p:spPr>
          <a:xfrm>
            <a:off x="7033925" y="2654050"/>
            <a:ext cx="3661800" cy="8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FFFF00"/>
                </a:solidFill>
                <a:latin typeface="Arial"/>
                <a:ea typeface="Arial"/>
                <a:cs typeface="Arial"/>
                <a:sym typeface="Arial"/>
              </a:rPr>
              <a:t>join the </a:t>
            </a:r>
            <a:endParaRPr sz="2500" b="0" i="0" u="none" strike="noStrike" cap="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FFFF00"/>
                </a:solidFill>
                <a:latin typeface="Arial"/>
                <a:ea typeface="Arial"/>
                <a:cs typeface="Arial"/>
                <a:sym typeface="Arial"/>
              </a:rPr>
              <a:t>THE EVENTS CREW</a:t>
            </a:r>
            <a:endParaRPr sz="2500" b="0" i="0" u="none" strike="noStrike" cap="none">
              <a:solidFill>
                <a:srgbClr val="FFFF00"/>
              </a:solidFill>
              <a:latin typeface="Arial"/>
              <a:ea typeface="Arial"/>
              <a:cs typeface="Arial"/>
              <a:sym typeface="Arial"/>
            </a:endParaRPr>
          </a:p>
        </p:txBody>
      </p:sp>
      <p:pic>
        <p:nvPicPr>
          <p:cNvPr id="144" name="Google Shape;144;p21"/>
          <p:cNvPicPr preferRelativeResize="0"/>
          <p:nvPr/>
        </p:nvPicPr>
        <p:blipFill rotWithShape="1">
          <a:blip r:embed="rId4">
            <a:alphaModFix/>
          </a:blip>
          <a:srcRect/>
          <a:stretch/>
        </p:blipFill>
        <p:spPr>
          <a:xfrm>
            <a:off x="3400150" y="3374050"/>
            <a:ext cx="2856626" cy="2856649"/>
          </a:xfrm>
          <a:prstGeom prst="rect">
            <a:avLst/>
          </a:prstGeom>
          <a:noFill/>
          <a:ln>
            <a:noFill/>
          </a:ln>
        </p:spPr>
      </p:pic>
      <p:sp>
        <p:nvSpPr>
          <p:cNvPr id="145" name="Google Shape;145;p21"/>
          <p:cNvSpPr txBox="1"/>
          <p:nvPr/>
        </p:nvSpPr>
        <p:spPr>
          <a:xfrm>
            <a:off x="3247750" y="2087375"/>
            <a:ext cx="3661800" cy="12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accent6"/>
                </a:solidFill>
                <a:latin typeface="Arial"/>
                <a:ea typeface="Arial"/>
                <a:cs typeface="Arial"/>
                <a:sym typeface="Arial"/>
              </a:rPr>
              <a:t>WORK at our</a:t>
            </a:r>
            <a:endParaRPr sz="2500" b="0"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accent6"/>
                </a:solidFill>
                <a:latin typeface="Arial"/>
                <a:ea typeface="Arial"/>
                <a:cs typeface="Arial"/>
                <a:sym typeface="Arial"/>
              </a:rPr>
              <a:t>“M</a:t>
            </a:r>
            <a:r>
              <a:rPr lang="en-US" sz="2500">
                <a:solidFill>
                  <a:schemeClr val="accent6"/>
                </a:solidFill>
              </a:rPr>
              <a:t>ISSION CENTER STUDIO</a:t>
            </a:r>
            <a:r>
              <a:rPr lang="en-US" sz="2500" b="0" i="0" u="none" strike="noStrike" cap="none">
                <a:solidFill>
                  <a:schemeClr val="accent6"/>
                </a:solidFill>
                <a:latin typeface="Arial"/>
                <a:ea typeface="Arial"/>
                <a:cs typeface="Arial"/>
                <a:sym typeface="Arial"/>
              </a:rPr>
              <a:t>”</a:t>
            </a:r>
            <a:endParaRPr sz="2500" b="0" i="0" u="none" strike="noStrike" cap="none">
              <a:solidFill>
                <a:schemeClr val="accent6"/>
              </a:solidFill>
              <a:latin typeface="Arial"/>
              <a:ea typeface="Arial"/>
              <a:cs typeface="Arial"/>
              <a:sym typeface="Arial"/>
            </a:endParaRPr>
          </a:p>
        </p:txBody>
      </p:sp>
      <p:pic>
        <p:nvPicPr>
          <p:cNvPr id="146" name="Google Shape;146;p21"/>
          <p:cNvPicPr preferRelativeResize="0"/>
          <p:nvPr/>
        </p:nvPicPr>
        <p:blipFill rotWithShape="1">
          <a:blip r:embed="rId5">
            <a:alphaModFix/>
          </a:blip>
          <a:srcRect/>
          <a:stretch/>
        </p:blipFill>
        <p:spPr>
          <a:xfrm>
            <a:off x="9698725" y="3696061"/>
            <a:ext cx="1958701" cy="2611514"/>
          </a:xfrm>
          <a:prstGeom prst="rect">
            <a:avLst/>
          </a:prstGeom>
          <a:noFill/>
          <a:ln>
            <a:noFill/>
          </a:ln>
        </p:spPr>
      </p:pic>
      <p:sp>
        <p:nvSpPr>
          <p:cNvPr id="147" name="Google Shape;147;p21"/>
          <p:cNvSpPr txBox="1"/>
          <p:nvPr/>
        </p:nvSpPr>
        <p:spPr>
          <a:xfrm>
            <a:off x="6491425" y="5492725"/>
            <a:ext cx="2750100" cy="114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accent6"/>
                </a:solidFill>
                <a:latin typeface="Arial"/>
                <a:ea typeface="Arial"/>
                <a:cs typeface="Arial"/>
                <a:sym typeface="Arial"/>
              </a:rPr>
              <a:t>FUNDRAISE and </a:t>
            </a:r>
            <a:endParaRPr sz="2600" b="0"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accent6"/>
                </a:solidFill>
                <a:latin typeface="Arial"/>
                <a:ea typeface="Arial"/>
                <a:cs typeface="Arial"/>
                <a:sym typeface="Arial"/>
              </a:rPr>
              <a:t>GET CREATIVE!</a:t>
            </a:r>
            <a:endParaRPr sz="2600" b="0" i="0" u="none" strike="noStrike" cap="none">
              <a:solidFill>
                <a:schemeClr val="accent6"/>
              </a:solidFill>
              <a:latin typeface="Arial"/>
              <a:ea typeface="Arial"/>
              <a:cs typeface="Arial"/>
              <a:sym typeface="Arial"/>
            </a:endParaRPr>
          </a:p>
        </p:txBody>
      </p:sp>
      <p:pic>
        <p:nvPicPr>
          <p:cNvPr id="148" name="Google Shape;148;p21"/>
          <p:cNvPicPr preferRelativeResize="0"/>
          <p:nvPr/>
        </p:nvPicPr>
        <p:blipFill rotWithShape="1">
          <a:blip r:embed="rId6">
            <a:alphaModFix/>
          </a:blip>
          <a:srcRect/>
          <a:stretch/>
        </p:blipFill>
        <p:spPr>
          <a:xfrm>
            <a:off x="630075" y="2367525"/>
            <a:ext cx="2389519" cy="3186025"/>
          </a:xfrm>
          <a:prstGeom prst="rect">
            <a:avLst/>
          </a:prstGeom>
          <a:noFill/>
          <a:ln>
            <a:noFill/>
          </a:ln>
        </p:spPr>
      </p:pic>
      <p:pic>
        <p:nvPicPr>
          <p:cNvPr id="149" name="Google Shape;149;p21"/>
          <p:cNvPicPr preferRelativeResize="0"/>
          <p:nvPr/>
        </p:nvPicPr>
        <p:blipFill rotWithShape="1">
          <a:blip r:embed="rId7">
            <a:alphaModFix/>
          </a:blip>
          <a:srcRect/>
          <a:stretch/>
        </p:blipFill>
        <p:spPr>
          <a:xfrm>
            <a:off x="7563700" y="3752050"/>
            <a:ext cx="1796845" cy="18015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VOLUNTEER  STARTER KIT</vt:lpstr>
      <vt:lpstr>MOTLEY ZOO’S MISSION </vt:lpstr>
      <vt:lpstr>MOTLEY ZOO  ANIMAL RESCUE is...</vt:lpstr>
      <vt:lpstr>DID YOU KNOW….</vt:lpstr>
      <vt:lpstr>SO many Animal lives are lost because...</vt:lpstr>
      <vt:lpstr>HOW MOTLEY ZOO strives to help!</vt:lpstr>
      <vt:lpstr>RESCUE VS. SHELTER</vt:lpstr>
      <vt:lpstr>THEREFORE MZAR...</vt:lpstr>
      <vt:lpstr>Ways YOU can  VOLUNTEER! </vt:lpstr>
      <vt:lpstr>FOSTERING</vt:lpstr>
      <vt:lpstr>PowerPoint Presentation</vt:lpstr>
      <vt:lpstr>FOSTERING cont...</vt:lpstr>
      <vt:lpstr>THE MISSION CENTER STUDIO</vt:lpstr>
      <vt:lpstr>THE MISSION CENTER STUDIO cont...</vt:lpstr>
      <vt:lpstr>MISSION CENTER STUDIO cont...</vt:lpstr>
      <vt:lpstr>MOTLEY ZOO EVENTS!    </vt:lpstr>
      <vt:lpstr>EVENTS cont:</vt:lpstr>
      <vt:lpstr>FUNDRAISING is FUN!</vt:lpstr>
      <vt:lpstr>FUNDRAISING cont...   </vt:lpstr>
      <vt:lpstr>GET CREATIVE!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STARTER KIT</dc:title>
  <cp:revision>3</cp:revision>
  <dcterms:modified xsi:type="dcterms:W3CDTF">2020-07-07T20:11:27Z</dcterms:modified>
</cp:coreProperties>
</file>